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306" r:id="rId5"/>
    <p:sldId id="280" r:id="rId6"/>
    <p:sldId id="283" r:id="rId7"/>
    <p:sldId id="286" r:id="rId8"/>
    <p:sldId id="259" r:id="rId9"/>
    <p:sldId id="284" r:id="rId10"/>
    <p:sldId id="281" r:id="rId11"/>
    <p:sldId id="285" r:id="rId12"/>
    <p:sldId id="287" r:id="rId13"/>
    <p:sldId id="288" r:id="rId14"/>
    <p:sldId id="313" r:id="rId15"/>
    <p:sldId id="314" r:id="rId16"/>
    <p:sldId id="290" r:id="rId17"/>
    <p:sldId id="282" r:id="rId18"/>
    <p:sldId id="291" r:id="rId19"/>
    <p:sldId id="292" r:id="rId20"/>
    <p:sldId id="309" r:id="rId21"/>
    <p:sldId id="293" r:id="rId22"/>
    <p:sldId id="294" r:id="rId23"/>
    <p:sldId id="295" r:id="rId24"/>
    <p:sldId id="264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65FF"/>
    <a:srgbClr val="A3B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14" autoAdjust="0"/>
  </p:normalViewPr>
  <p:slideViewPr>
    <p:cSldViewPr>
      <p:cViewPr>
        <p:scale>
          <a:sx n="33" d="100"/>
          <a:sy n="33" d="100"/>
        </p:scale>
        <p:origin x="1300" y="332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B77EE-D289-49A2-98DC-7AAB99B3D42A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AEDE1-C6F5-4517-BB59-B42640B992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14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해시태그</a:t>
            </a:r>
            <a:endParaRPr lang="en-US" altLang="ko-KR" dirty="0"/>
          </a:p>
          <a:p>
            <a:r>
              <a:rPr lang="ko-KR" altLang="en-US" dirty="0"/>
              <a:t>클러스터링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EDE1-C6F5-4517-BB59-B42640B992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01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</a:t>
            </a:r>
            <a:r>
              <a:rPr lang="ko-KR" altLang="en-US" sz="1200" dirty="0" err="1"/>
              <a:t>카테고리랑</a:t>
            </a:r>
            <a:r>
              <a:rPr lang="ko-KR" altLang="en-US" sz="1200" dirty="0"/>
              <a:t> 신문사별 </a:t>
            </a:r>
            <a:r>
              <a:rPr lang="en-US" altLang="ko-KR" sz="1200" dirty="0"/>
              <a:t>row</a:t>
            </a:r>
            <a:r>
              <a:rPr lang="ko-KR" altLang="en-US" sz="1200" dirty="0"/>
              <a:t>가 정확하게 일치하는 것은 아님</a:t>
            </a:r>
            <a:r>
              <a:rPr lang="en-US" altLang="ko-KR" sz="1200" dirty="0"/>
              <a:t>. </a:t>
            </a:r>
            <a:r>
              <a:rPr lang="ko-KR" altLang="en-US" sz="1200" dirty="0"/>
              <a:t>차이가 작아서 학습하는데 큰 문제는 없을 것으로 판단</a:t>
            </a:r>
            <a:r>
              <a:rPr lang="en-US" altLang="ko-KR" sz="12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EDE1-C6F5-4517-BB59-B42640B992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801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EDE1-C6F5-4517-BB59-B42640B992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324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EDE1-C6F5-4517-BB59-B42640B992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046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네이버는 ‘필터 버블</a:t>
            </a:r>
            <a:r>
              <a:rPr lang="en-US" altLang="ko-KR" dirty="0"/>
              <a:t>(</a:t>
            </a:r>
            <a:r>
              <a:rPr lang="ko-KR" altLang="en-US" dirty="0"/>
              <a:t>편향된 정보에 갇히는 현상</a:t>
            </a:r>
            <a:r>
              <a:rPr lang="en-US" altLang="ko-KR" dirty="0"/>
              <a:t>)’</a:t>
            </a:r>
            <a:r>
              <a:rPr lang="ko-KR" altLang="en-US" dirty="0"/>
              <a:t>이 발생하지 않게 하려고</a:t>
            </a:r>
            <a:r>
              <a:rPr lang="en-US" altLang="ko-KR" dirty="0"/>
              <a:t>, </a:t>
            </a:r>
            <a:r>
              <a:rPr lang="ko-KR" altLang="en-US" dirty="0"/>
              <a:t>다른 사용자들이 많은 관심을 갖거나</a:t>
            </a:r>
            <a:r>
              <a:rPr lang="en-US" altLang="ko-KR" dirty="0"/>
              <a:t>, </a:t>
            </a:r>
            <a:r>
              <a:rPr lang="ko-KR" altLang="en-US" dirty="0"/>
              <a:t>여러 언론사가 함께 관심을 두는 이슈를 찾아서 추천해주는 ‘비개인화 </a:t>
            </a:r>
            <a:r>
              <a:rPr lang="ko-KR" altLang="en-US" dirty="0" err="1"/>
              <a:t>모델’을</a:t>
            </a:r>
            <a:r>
              <a:rPr lang="ko-KR" altLang="en-US" dirty="0"/>
              <a:t> 적용했다고 설명했다</a:t>
            </a:r>
            <a:r>
              <a:rPr lang="en-US" altLang="ko-KR" dirty="0"/>
              <a:t>. </a:t>
            </a:r>
            <a:r>
              <a:rPr lang="ko-KR" altLang="en-US" dirty="0"/>
              <a:t>평소 관심 주제가 아닌 새로운 주제의 기사도 빠르게 사용자의 기사 선호도를 계산해 추천하는 ‘</a:t>
            </a:r>
            <a:r>
              <a:rPr lang="en-US" altLang="ko-KR" dirty="0"/>
              <a:t>CF(NPMI) </a:t>
            </a:r>
            <a:r>
              <a:rPr lang="ko-KR" altLang="en-US" dirty="0" err="1"/>
              <a:t>모델’도</a:t>
            </a:r>
            <a:r>
              <a:rPr lang="ko-KR" altLang="en-US" dirty="0"/>
              <a:t> 적용했다고 강조했다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EDE1-C6F5-4517-BB59-B42640B992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657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여기에 </a:t>
            </a:r>
            <a:r>
              <a:rPr lang="en-US" altLang="ko-KR" dirty="0"/>
              <a:t>MZ</a:t>
            </a:r>
            <a:r>
              <a:rPr lang="ko-KR" altLang="en-US" dirty="0"/>
              <a:t>세대들의 성향을 바탕으로 좀 더 </a:t>
            </a:r>
            <a:r>
              <a:rPr lang="ko-KR" altLang="en-US" dirty="0" err="1"/>
              <a:t>흥미있고</a:t>
            </a:r>
            <a:r>
              <a:rPr lang="ko-KR" altLang="en-US" dirty="0"/>
              <a:t> </a:t>
            </a:r>
            <a:r>
              <a:rPr lang="ko-KR" altLang="en-US" dirty="0" err="1"/>
              <a:t>키치한</a:t>
            </a:r>
            <a:r>
              <a:rPr lang="ko-KR" altLang="en-US" dirty="0"/>
              <a:t> 소재 </a:t>
            </a:r>
            <a:r>
              <a:rPr lang="en-US" altLang="ko-KR" dirty="0"/>
              <a:t>: </a:t>
            </a:r>
            <a:r>
              <a:rPr lang="ko-KR" altLang="en-US" dirty="0"/>
              <a:t>냥</a:t>
            </a:r>
            <a:r>
              <a:rPr lang="en-US" altLang="ko-KR" dirty="0"/>
              <a:t>, </a:t>
            </a:r>
            <a:r>
              <a:rPr lang="ko-KR" altLang="en-US" dirty="0" err="1"/>
              <a:t>시크하게</a:t>
            </a:r>
            <a:r>
              <a:rPr lang="ko-KR" altLang="en-US" dirty="0"/>
              <a:t> </a:t>
            </a:r>
            <a:r>
              <a:rPr lang="ko-KR" altLang="en-US" dirty="0" err="1"/>
              <a:t>말하는거</a:t>
            </a:r>
            <a:r>
              <a:rPr lang="en-US" altLang="ko-KR" dirty="0"/>
              <a:t>?, </a:t>
            </a:r>
            <a:r>
              <a:rPr lang="ko-KR" altLang="en-US" dirty="0"/>
              <a:t>대화하는 느낌 제공</a:t>
            </a:r>
            <a:r>
              <a:rPr lang="en-US" altLang="ko-KR" dirty="0"/>
              <a:t>, </a:t>
            </a:r>
            <a:r>
              <a:rPr lang="ko-KR" altLang="en-US" dirty="0"/>
              <a:t>매번 인사도 다르게 </a:t>
            </a:r>
            <a:r>
              <a:rPr lang="en-US" altLang="ko-KR" dirty="0"/>
              <a:t>.CX</a:t>
            </a:r>
            <a:r>
              <a:rPr lang="ko-KR" altLang="en-US" dirty="0"/>
              <a:t>경험 증폭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EDE1-C6F5-4517-BB59-B42640B992D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514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EDE1-C6F5-4517-BB59-B42640B992D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158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느낀점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각자 다 역할 및 잘하는 점 있으니 좋구나</a:t>
            </a:r>
            <a:r>
              <a:rPr lang="en-US" altLang="ko-KR" dirty="0"/>
              <a:t>, </a:t>
            </a:r>
            <a:r>
              <a:rPr lang="ko-KR" altLang="en-US" dirty="0"/>
              <a:t>뭐든 바로바로 </a:t>
            </a:r>
            <a:r>
              <a:rPr lang="en-US" altLang="ko-KR" dirty="0"/>
              <a:t>TEST</a:t>
            </a:r>
            <a:r>
              <a:rPr lang="ko-KR" altLang="en-US" dirty="0"/>
              <a:t>해보는 사람들</a:t>
            </a:r>
            <a:r>
              <a:rPr lang="en-US" altLang="ko-KR" dirty="0"/>
              <a:t>. </a:t>
            </a:r>
            <a:r>
              <a:rPr lang="ko-KR" altLang="en-US" dirty="0"/>
              <a:t>이야기하면 뚝딱 </a:t>
            </a:r>
            <a:r>
              <a:rPr lang="ko-KR" altLang="en-US" dirty="0" err="1"/>
              <a:t>챗봇</a:t>
            </a:r>
            <a:r>
              <a:rPr lang="ko-KR" altLang="en-US" dirty="0"/>
              <a:t> 만들고 </a:t>
            </a:r>
            <a:r>
              <a:rPr lang="ko-KR" altLang="en-US" dirty="0" err="1"/>
              <a:t>텔레그램</a:t>
            </a:r>
            <a:r>
              <a:rPr lang="ko-KR" altLang="en-US" dirty="0"/>
              <a:t> 가입하고 주저함이 없음</a:t>
            </a:r>
            <a:r>
              <a:rPr lang="en-US" altLang="ko-KR" dirty="0"/>
              <a:t>. </a:t>
            </a:r>
            <a:r>
              <a:rPr lang="ko-KR" altLang="en-US" dirty="0" err="1"/>
              <a:t>대단</a:t>
            </a:r>
            <a:r>
              <a:rPr lang="en-US" altLang="ko-KR" dirty="0"/>
              <a:t>. </a:t>
            </a:r>
            <a:r>
              <a:rPr lang="ko-KR" altLang="en-US" dirty="0"/>
              <a:t>협업 툴의 중요성 느낌 </a:t>
            </a:r>
            <a:r>
              <a:rPr lang="ko-KR" altLang="en-US" dirty="0" err="1"/>
              <a:t>노션</a:t>
            </a:r>
            <a:r>
              <a:rPr lang="en-US" altLang="ko-KR" dirty="0"/>
              <a:t>. </a:t>
            </a:r>
            <a:r>
              <a:rPr lang="ko-KR" altLang="en-US" dirty="0"/>
              <a:t>첫 날 그게 좀 </a:t>
            </a:r>
            <a:r>
              <a:rPr lang="ko-KR" altLang="en-US" dirty="0" err="1"/>
              <a:t>오래걸렸는데</a:t>
            </a:r>
            <a:r>
              <a:rPr lang="ko-KR" altLang="en-US" dirty="0"/>
              <a:t> 그만한 가치가 있었음 이번 </a:t>
            </a:r>
            <a:r>
              <a:rPr lang="ko-KR" altLang="en-US" dirty="0" err="1"/>
              <a:t>플젝</a:t>
            </a:r>
            <a:r>
              <a:rPr lang="ko-KR" altLang="en-US" dirty="0"/>
              <a:t> 첨으로 제대로 적용해봐서 좋았음 기한 내 하는 중요성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SWOT</a:t>
            </a:r>
            <a:r>
              <a:rPr lang="ko-KR" altLang="en-US" dirty="0"/>
              <a:t>이랑 평가해볼까 결과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EDE1-C6F5-4517-BB59-B42640B992D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794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EDE1-C6F5-4517-BB59-B42640B992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49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111111"/>
                </a:solidFill>
                <a:effectLst/>
                <a:latin typeface="Apple SD Gothic Neo"/>
              </a:rPr>
              <a:t>[</a:t>
            </a:r>
            <a:r>
              <a:rPr lang="ko-KR" altLang="en-US" b="1" i="0" dirty="0" err="1">
                <a:solidFill>
                  <a:srgbClr val="111111"/>
                </a:solidFill>
                <a:effectLst/>
                <a:latin typeface="Apple SD Gothic Neo"/>
              </a:rPr>
              <a:t>팩트체크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Apple SD Gothic Neo"/>
              </a:rPr>
              <a:t>] </a:t>
            </a:r>
            <a:r>
              <a:rPr lang="ko-KR" altLang="en-US" b="1" i="0" dirty="0">
                <a:solidFill>
                  <a:srgbClr val="111111"/>
                </a:solidFill>
                <a:effectLst/>
                <a:latin typeface="Apple SD Gothic Neo"/>
              </a:rPr>
              <a:t>네이버 뉴스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Apple SD Gothic Neo"/>
              </a:rPr>
              <a:t>, </a:t>
            </a:r>
            <a:r>
              <a:rPr lang="ko-KR" altLang="en-US" b="1" i="0" dirty="0">
                <a:solidFill>
                  <a:srgbClr val="111111"/>
                </a:solidFill>
                <a:effectLst/>
                <a:latin typeface="Apple SD Gothic Neo"/>
              </a:rPr>
              <a:t>진짜 보수에 편향됐을까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Apple SD Gothic Neo"/>
              </a:rPr>
              <a:t>?</a:t>
            </a:r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dirty="0"/>
              <a:t>https://www.ajunews.com/view/20210318135744133</a:t>
            </a:r>
          </a:p>
          <a:p>
            <a:endParaRPr lang="en-US" altLang="ko-KR" dirty="0"/>
          </a:p>
          <a:p>
            <a:r>
              <a:rPr lang="ko-KR" altLang="en-US" b="1" dirty="0"/>
              <a:t>스트레이트</a:t>
            </a:r>
            <a:endParaRPr lang="en-US" altLang="ko-KR" b="1" dirty="0"/>
          </a:p>
          <a:p>
            <a:r>
              <a:rPr lang="en-US" altLang="ko-KR" dirty="0"/>
              <a:t>https://www.youtube.com/watch?v=VoNes0KhFRU&amp;feature=emb_title</a:t>
            </a:r>
          </a:p>
          <a:p>
            <a:endParaRPr lang="en-US" altLang="ko-KR" dirty="0"/>
          </a:p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Apple SD Gothic Neo"/>
              </a:rPr>
              <a:t>네이버 “뉴스 알고리즘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Apple SD Gothic Neo"/>
              </a:rPr>
              <a:t>, </a:t>
            </a:r>
            <a:r>
              <a:rPr lang="ko-KR" altLang="en-US" b="1" i="0" dirty="0">
                <a:solidFill>
                  <a:srgbClr val="111111"/>
                </a:solidFill>
                <a:effectLst/>
                <a:latin typeface="Apple SD Gothic Neo"/>
              </a:rPr>
              <a:t>기사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Apple SD Gothic Neo"/>
              </a:rPr>
              <a:t>·</a:t>
            </a:r>
            <a:r>
              <a:rPr lang="ko-KR" altLang="en-US" b="1" i="0" dirty="0">
                <a:solidFill>
                  <a:srgbClr val="111111"/>
                </a:solidFill>
                <a:effectLst/>
                <a:latin typeface="Apple SD Gothic Neo"/>
              </a:rPr>
              <a:t>사용자 정치 성향 구분 못해”</a:t>
            </a:r>
            <a:endParaRPr lang="en-US" altLang="ko-KR" dirty="0"/>
          </a:p>
          <a:p>
            <a:r>
              <a:rPr lang="en-US" altLang="ko-KR" dirty="0"/>
              <a:t>https://www.ajunews.com/view/20210721175019692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EDE1-C6F5-4517-BB59-B42640B992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051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EDE1-C6F5-4517-BB59-B42640B992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749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EDE1-C6F5-4517-BB59-B42640B992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407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ML</a:t>
            </a:r>
            <a:r>
              <a:rPr lang="ko-KR" altLang="en-US" dirty="0"/>
              <a:t>에 </a:t>
            </a:r>
            <a:r>
              <a:rPr lang="en-US" altLang="ko-KR" dirty="0"/>
              <a:t>Data</a:t>
            </a:r>
            <a:r>
              <a:rPr lang="ko-KR" altLang="en-US" dirty="0"/>
              <a:t>라고 쓸까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EDE1-C6F5-4517-BB59-B42640B992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504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EDE1-C6F5-4517-BB59-B42640B992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874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EDE1-C6F5-4517-BB59-B42640B992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001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</a:t>
            </a:r>
            <a:r>
              <a:rPr lang="ko-KR" altLang="en-US" sz="1200" dirty="0" err="1"/>
              <a:t>카테고리랑</a:t>
            </a:r>
            <a:r>
              <a:rPr lang="ko-KR" altLang="en-US" sz="1200" dirty="0"/>
              <a:t> 신문사별 </a:t>
            </a:r>
            <a:r>
              <a:rPr lang="en-US" altLang="ko-KR" sz="1200" dirty="0"/>
              <a:t>row</a:t>
            </a:r>
            <a:r>
              <a:rPr lang="ko-KR" altLang="en-US" sz="1200" dirty="0"/>
              <a:t>가 정확하게 일치하는 것은 아님</a:t>
            </a:r>
            <a:r>
              <a:rPr lang="en-US" altLang="ko-KR" sz="1200" dirty="0"/>
              <a:t>. </a:t>
            </a:r>
            <a:r>
              <a:rPr lang="ko-KR" altLang="en-US" sz="1200" dirty="0"/>
              <a:t>차이가 작아서 학습하는데 큰 문제는 없을 것으로 판단</a:t>
            </a:r>
            <a:r>
              <a:rPr lang="en-US" altLang="ko-KR" sz="12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AEDE1-C6F5-4517-BB59-B42640B992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39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9.png"/><Relationship Id="rId7" Type="http://schemas.openxmlformats.org/officeDocument/2006/relationships/image" Target="../media/image29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40.png"/><Relationship Id="rId5" Type="http://schemas.openxmlformats.org/officeDocument/2006/relationships/image" Target="../media/image19.png"/><Relationship Id="rId10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46.png"/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44.png"/><Relationship Id="rId5" Type="http://schemas.openxmlformats.org/officeDocument/2006/relationships/image" Target="../media/image13.png"/><Relationship Id="rId10" Type="http://schemas.openxmlformats.org/officeDocument/2006/relationships/image" Target="../media/image43.png"/><Relationship Id="rId4" Type="http://schemas.openxmlformats.org/officeDocument/2006/relationships/image" Target="../media/image19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46.png"/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44.png"/><Relationship Id="rId5" Type="http://schemas.openxmlformats.org/officeDocument/2006/relationships/image" Target="../media/image13.png"/><Relationship Id="rId10" Type="http://schemas.openxmlformats.org/officeDocument/2006/relationships/image" Target="../media/image43.png"/><Relationship Id="rId4" Type="http://schemas.openxmlformats.org/officeDocument/2006/relationships/image" Target="../media/image19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1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9.png"/><Relationship Id="rId5" Type="http://schemas.openxmlformats.org/officeDocument/2006/relationships/image" Target="../media/image13.png"/><Relationship Id="rId10" Type="http://schemas.openxmlformats.org/officeDocument/2006/relationships/image" Target="../media/image48.png"/><Relationship Id="rId4" Type="http://schemas.openxmlformats.org/officeDocument/2006/relationships/image" Target="../media/image19.png"/><Relationship Id="rId9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52.png"/><Relationship Id="rId4" Type="http://schemas.openxmlformats.org/officeDocument/2006/relationships/image" Target="../media/image19.png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8.png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55.png"/><Relationship Id="rId5" Type="http://schemas.openxmlformats.org/officeDocument/2006/relationships/image" Target="../media/image13.png"/><Relationship Id="rId10" Type="http://schemas.openxmlformats.org/officeDocument/2006/relationships/image" Target="../media/image54.png"/><Relationship Id="rId4" Type="http://schemas.openxmlformats.org/officeDocument/2006/relationships/image" Target="../media/image19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59.png"/><Relationship Id="rId5" Type="http://schemas.openxmlformats.org/officeDocument/2006/relationships/image" Target="../media/image13.png"/><Relationship Id="rId10" Type="http://schemas.openxmlformats.org/officeDocument/2006/relationships/image" Target="../media/image58.png"/><Relationship Id="rId4" Type="http://schemas.openxmlformats.org/officeDocument/2006/relationships/image" Target="../media/image19.pn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9.png"/><Relationship Id="rId7" Type="http://schemas.microsoft.com/office/2007/relationships/hdphoto" Target="../media/hdphoto2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61.png"/><Relationship Id="rId5" Type="http://schemas.openxmlformats.org/officeDocument/2006/relationships/image" Target="../media/image27.pn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ejinee" TargetMode="External"/><Relationship Id="rId13" Type="http://schemas.microsoft.com/office/2007/relationships/hdphoto" Target="../media/hdphoto2.wdp"/><Relationship Id="rId3" Type="http://schemas.openxmlformats.org/officeDocument/2006/relationships/hyperlink" Target="https://github.com/hannuu96" TargetMode="External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openxmlformats.org/officeDocument/2006/relationships/hyperlink" Target="https://github.com/yoonstoneChoi/" TargetMode="External"/><Relationship Id="rId4" Type="http://schemas.openxmlformats.org/officeDocument/2006/relationships/hyperlink" Target="https://blog.naver.com/hanyou96" TargetMode="External"/><Relationship Id="rId9" Type="http://schemas.openxmlformats.org/officeDocument/2006/relationships/hyperlink" Target="https://github.com/songhk8634" TargetMode="External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2.jpeg"/><Relationship Id="rId5" Type="http://schemas.openxmlformats.org/officeDocument/2006/relationships/image" Target="../media/image13.png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microsoft.com/office/2007/relationships/hdphoto" Target="../media/hdphoto2.wdp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13.png"/><Relationship Id="rId7" Type="http://schemas.openxmlformats.org/officeDocument/2006/relationships/image" Target="../media/image27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microsoft.com/office/2007/relationships/hdphoto" Target="../media/hdphoto2.wdp"/><Relationship Id="rId15" Type="http://schemas.openxmlformats.org/officeDocument/2006/relationships/image" Target="../media/image36.pn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31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7410DF0-099B-42E2-8C52-889B475049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36286" t="17263" r="28929" b="28282"/>
          <a:stretch/>
        </p:blipFill>
        <p:spPr>
          <a:xfrm>
            <a:off x="3399557" y="1910587"/>
            <a:ext cx="3839443" cy="46280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1C4DD6-5D1F-4969-873D-FA8129F9E14F}"/>
              </a:ext>
            </a:extLst>
          </p:cNvPr>
          <p:cNvSpPr txBox="1"/>
          <p:nvPr/>
        </p:nvSpPr>
        <p:spPr>
          <a:xfrm>
            <a:off x="4419599" y="2686543"/>
            <a:ext cx="9448802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4665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오늘의 이슈</a:t>
            </a:r>
            <a:r>
              <a:rPr lang="en-US" altLang="ko-KR" sz="4000" b="1" dirty="0">
                <a:solidFill>
                  <a:srgbClr val="4665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000" b="1" dirty="0">
                <a:solidFill>
                  <a:srgbClr val="4665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이건 어때</a:t>
            </a:r>
            <a:r>
              <a:rPr lang="en-US" altLang="ko-KR" sz="4000" b="1" dirty="0">
                <a:solidFill>
                  <a:srgbClr val="4665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  <a:p>
            <a:pPr algn="ctr"/>
            <a:r>
              <a:rPr lang="ko-KR" altLang="en-US" sz="199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뉴스캣</a:t>
            </a:r>
            <a:endParaRPr lang="en-US" altLang="ko-KR" sz="199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15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15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NewsCat</a:t>
            </a:r>
            <a:r>
              <a:rPr lang="en-US" altLang="ko-KR" sz="115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15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2E0C4-397B-40FB-98F8-C3703C0919BE}"/>
              </a:ext>
            </a:extLst>
          </p:cNvPr>
          <p:cNvSpPr txBox="1"/>
          <p:nvPr/>
        </p:nvSpPr>
        <p:spPr>
          <a:xfrm>
            <a:off x="-3333751" y="1966338"/>
            <a:ext cx="27051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뉴스클립핑</a:t>
            </a:r>
            <a:endParaRPr lang="en-US" altLang="ko-KR" sz="27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ctr"/>
            <a:r>
              <a:rPr lang="ko-KR" altLang="en-US" sz="27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뉴스큐레이션</a:t>
            </a:r>
            <a:endParaRPr lang="en-US" altLang="ko-KR" sz="27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ctr"/>
            <a:r>
              <a:rPr lang="ko-KR" altLang="en-US" sz="27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뉴스 추천 서비스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AE291C-59A5-44A4-94FE-BE3D4F99F688}"/>
              </a:ext>
            </a:extLst>
          </p:cNvPr>
          <p:cNvSpPr txBox="1"/>
          <p:nvPr/>
        </p:nvSpPr>
        <p:spPr>
          <a:xfrm>
            <a:off x="76201" y="9526369"/>
            <a:ext cx="3839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한국품질재단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빅데이터 분석가 양성 교육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C16170-24C6-453B-801F-DCDCA2B0BF0B}"/>
              </a:ext>
            </a:extLst>
          </p:cNvPr>
          <p:cNvSpPr txBox="1"/>
          <p:nvPr/>
        </p:nvSpPr>
        <p:spPr>
          <a:xfrm>
            <a:off x="10716682" y="9341703"/>
            <a:ext cx="7486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미니 프로젝트 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조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r"/>
            <a:r>
              <a:rPr lang="ko-KR" altLang="en-US" sz="2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김예진</a:t>
            </a:r>
            <a:r>
              <a:rPr lang="en-US" altLang="ko-KR" sz="2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8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송현근</a:t>
            </a:r>
            <a:r>
              <a:rPr lang="en-US" altLang="ko-KR" sz="2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최윤석</a:t>
            </a:r>
            <a:r>
              <a:rPr lang="en-US" altLang="ko-KR" sz="2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한유진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7CE49C0-C7E7-4F04-8213-0BD07A9878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9" t="20304" r="32008" b="33146"/>
          <a:stretch/>
        </p:blipFill>
        <p:spPr>
          <a:xfrm flipH="1">
            <a:off x="-1981200" y="4103250"/>
            <a:ext cx="2057401" cy="1752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C30BBAF-2824-4732-BA6F-5D5019559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7870">
            <a:off x="17744622" y="4021840"/>
            <a:ext cx="5105400" cy="3928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E7B3D9-4F86-4E18-BDD1-48ECDAEED642}"/>
              </a:ext>
            </a:extLst>
          </p:cNvPr>
          <p:cNvSpPr txBox="1"/>
          <p:nvPr/>
        </p:nvSpPr>
        <p:spPr>
          <a:xfrm>
            <a:off x="3803411" y="862139"/>
            <a:ext cx="10681179" cy="471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나만의 뉴스 콘텐츠 큐레이션 서비스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뉴스캣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(NEWSCAT)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93827E-6 L 3.33333E-6 0.00016 C 0.0085 0.00618 0.01701 0.01312 0.02543 0.01868 C 0.03203 0.02284 0.03863 0.02377 0.0454 0.02485 C 0.04948 0.02547 0.05373 0.02593 0.05764 0.02639 C 0.06276 0.03025 0.06406 0.02917 0.06649 0.03735 C 0.06831 0.04445 0.0717 0.05911 0.0717 0.05926 C 0.07187 0.08411 0.07135 0.10911 0.07257 0.13396 C 0.07291 0.13859 0.07491 0.14244 0.07613 0.14646 C 0.07656 0.14815 0.07682 0.15047 0.07786 0.15109 C 0.08142 0.15371 0.08533 0.15433 0.08941 0.15587 C 0.09383 0.15371 0.09843 0.15355 0.1026 0.14954 C 0.1046 0.14738 0.10512 0.14183 0.10685 0.13874 C 0.10755 0.1375 0.10859 0.13797 0.10937 0.1372 C 0.11128 0.13534 0.11276 0.13195 0.11467 0.13087 C 0.11875 0.12871 0.123 0.12886 0.12699 0.12778 C 0.12986 0.12624 0.13272 0.12454 0.13576 0.12315 C 0.14192 0.12007 0.13923 0.12346 0.14635 0.11683 C 0.14869 0.11451 0.15078 0.11142 0.1533 0.10911 C 0.15538 0.10726 0.15755 0.10633 0.15946 0.10433 C 0.16102 0.10278 0.16215 0.1 0.16389 0.09815 C 0.16857 0.09275 0.17048 0.09291 0.17613 0.09028 C 0.18628 0.09213 0.19062 0.08627 0.1954 0.09661 C 0.20017 0.10695 0.20946 0.12778 0.20946 0.12794 C 0.21033 0.13612 0.21224 0.1443 0.21224 0.15278 C 0.21224 0.15571 0.20989 0.15757 0.20946 0.1605 C 0.20425 0.19152 0.21319 0.15664 0.20599 0.18241 C 0.20373 0.20186 0.20442 0.20031 0.19982 0.22284 C 0.1993 0.225 0.19869 0.22701 0.19809 0.22917 C 0.19574 0.23689 0.19574 0.23642 0.19288 0.24321 C 0.18984 0.24105 0.18672 0.23967 0.18402 0.23689 C 0.17899 0.2318 0.18029 0.22624 0.1789 0.21667 C 0.17838 0.21389 0.17743 0.21142 0.17708 0.2088 C 0.17934 0.198 0.18055 0.18596 0.18402 0.17609 C 0.18498 0.17346 0.18767 0.17531 0.18923 0.17454 C 0.20946 0.16636 0.19652 0.1693 0.21397 0.16667 C 0.22326 0.1693 0.23272 0.17084 0.24201 0.17454 C 0.24331 0.17516 0.24427 0.17747 0.24531 0.17917 C 0.25477 0.1943 0.24661 0.18303 0.25668 0.20263 C 0.25781 0.20448 0.26363 0.21142 0.26458 0.21189 C 0.2671 0.21312 0.26944 0.21297 0.2717 0.21359 C 0.27291 0.2125 0.27404 0.21173 0.27526 0.21034 C 0.27769 0.2071 0.27986 0.20309 0.2822 0.19954 C 0.28333 0.19784 0.28446 0.1963 0.28585 0.19476 C 0.28602 0.19213 0.2868 0.18967 0.2868 0.18704 C 0.2868 0.18133 0.28411 0.17485 0.28585 0.16991 C 0.2868 0.16667 0.28975 0.16991 0.29184 0.16991 L 0.29184 0.17007 " pathEditMode="relative" rAng="0" ptsTypes="AAAAAAAAAAAAAAAAAAAAAAAAAAAAAAAAAAAAAAAAAAAAAAAA">
                                      <p:cBhvr>
                                        <p:cTn id="6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92" y="121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01388 -0.00833 L 0.01388 -0.00818 L -0.01068 -0.01451 C -0.01537 -0.01559 -0.02023 -0.01512 -0.02474 -0.01759 C -0.02926 -0.02006 -0.03386 -0.02685 -0.03707 -0.03318 C -0.03802 -0.03519 -0.03898 -0.03719 -0.03967 -0.03951 C -0.04046 -0.04198 -0.04063 -0.04491 -0.04141 -0.04722 C -0.04349 -0.05386 -0.04592 -0.05633 -0.04931 -0.06127 C -0.05721 -0.05972 -0.0652 -0.05957 -0.07301 -0.05664 C -0.07388 -0.05633 -0.07327 -0.05324 -0.07388 -0.05201 C -0.07457 -0.05046 -0.07561 -0.04985 -0.07648 -0.04892 C -0.07735 -0.04475 -0.07865 -0.04074 -0.07917 -0.03642 C -0.08013 -0.02608 -0.08021 -0.01559 -0.08091 -0.00509 C -0.08125 0.00139 -0.08186 0.00725 -0.08264 0.01358 C -0.0829 0.01574 -0.08316 0.01775 -0.08351 0.01991 C -0.0882 0.04506 -0.08264 0.0108 -0.08612 0.03549 C -0.08638 0.03704 -0.0862 0.03935 -0.08698 0.04012 C -0.09349 0.0463 -0.09749 0.04738 -0.10365 0.04954 C -0.10513 0.05062 -0.1066 0.05185 -0.10808 0.05262 C -0.11155 0.05448 -0.11858 0.05725 -0.11858 0.05741 C -0.12275 0.06142 -0.13212 0.07176 -0.13612 0.0713 C -0.1415 0.07068 -0.1461 0.06404 -0.15105 0.06049 C -0.15252 0.05309 -0.15322 0.04522 -0.15547 0.03858 C -0.15738 0.03256 -0.16042 0.02778 -0.16337 0.02299 C -0.17717 -0.00015 -0.19332 0.01435 -0.21424 0.01358 C -0.21919 0.01883 -0.22466 0.02269 -0.22908 0.02917 C -0.2336 0.0358 -0.2369 0.04444 -0.24054 0.05262 C -0.24132 0.05448 -0.24115 0.05772 -0.24228 0.0588 C -0.24488 0.06157 -0.24809 0.06188 -0.25105 0.06358 C -0.2546 0.06559 -0.25808 0.06775 -0.26155 0.06975 C -0.27752 0.06574 -0.27804 0.06836 -0.29054 0.05725 C -0.30044 0.04846 -0.30252 0.04321 -0.31242 0.03704 C -0.31415 0.03596 -0.31598 0.03596 -0.31771 0.03549 C -0.31945 0.03812 -0.32101 0.0412 -0.32292 0.04321 C -0.32613 0.04661 -0.33559 0.04877 -0.33785 0.04954 C -0.33907 0.04799 -0.34054 0.04691 -0.34141 0.04475 C -0.34723 0.02917 -0.33941 0.03981 -0.34575 0.03225 C -0.34905 0.04105 -0.34558 0.03426 -0.35278 0.03858 C -0.36658 0.04676 -0.35912 0.04645 -0.36502 0.04645 L -0.36502 0.04661 " pathEditMode="relative" rAng="0" ptsTypes="AAAAAAAAAAAAAAAAAAAAAAAAAAAAAAAAAAAAAA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50" y="1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066768D-3F9A-49A5-9D98-DFF561B81531}"/>
              </a:ext>
            </a:extLst>
          </p:cNvPr>
          <p:cNvSpPr txBox="1"/>
          <p:nvPr/>
        </p:nvSpPr>
        <p:spPr>
          <a:xfrm>
            <a:off x="2454008" y="3448288"/>
            <a:ext cx="517618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39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239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24843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3E61190-8A74-406D-8278-81C99CA3AE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43" t="21283" r="33781" b="57731"/>
          <a:stretch/>
        </p:blipFill>
        <p:spPr>
          <a:xfrm rot="250944">
            <a:off x="2788465" y="2667633"/>
            <a:ext cx="1902771" cy="9316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70E7CE-574E-4BAB-A1AC-0A930EA060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43" t="42203" r="33781" b="34731"/>
          <a:stretch/>
        </p:blipFill>
        <p:spPr>
          <a:xfrm rot="250944">
            <a:off x="2622200" y="3563578"/>
            <a:ext cx="2077161" cy="7411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23742F-ECD4-4745-A05A-FEA149FAA253}"/>
              </a:ext>
            </a:extLst>
          </p:cNvPr>
          <p:cNvSpPr txBox="1"/>
          <p:nvPr/>
        </p:nvSpPr>
        <p:spPr>
          <a:xfrm>
            <a:off x="7247418" y="4836136"/>
            <a:ext cx="54779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과정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719B31-7F06-40DF-934A-5C86B3FFB168}"/>
              </a:ext>
            </a:extLst>
          </p:cNvPr>
          <p:cNvSpPr txBox="1"/>
          <p:nvPr/>
        </p:nvSpPr>
        <p:spPr>
          <a:xfrm>
            <a:off x="12192000" y="4305300"/>
            <a:ext cx="6585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계획 및 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6905FF-BAA5-4877-B4F8-A90F0991BFE3}"/>
              </a:ext>
            </a:extLst>
          </p:cNvPr>
          <p:cNvSpPr txBox="1"/>
          <p:nvPr/>
        </p:nvSpPr>
        <p:spPr>
          <a:xfrm>
            <a:off x="12192000" y="4819104"/>
            <a:ext cx="6585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7886CE-E1CD-4FA9-AF0A-37AA955DA3F7}"/>
              </a:ext>
            </a:extLst>
          </p:cNvPr>
          <p:cNvSpPr txBox="1"/>
          <p:nvPr/>
        </p:nvSpPr>
        <p:spPr>
          <a:xfrm>
            <a:off x="12192000" y="5384319"/>
            <a:ext cx="6585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AB97AF-A8BC-461B-90DF-E6E47A9AA058}"/>
              </a:ext>
            </a:extLst>
          </p:cNvPr>
          <p:cNvSpPr txBox="1"/>
          <p:nvPr/>
        </p:nvSpPr>
        <p:spPr>
          <a:xfrm>
            <a:off x="12192000" y="5915958"/>
            <a:ext cx="6585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04.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1171571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632CFFA-4D50-4837-A8F2-89210D0ABA11}"/>
              </a:ext>
            </a:extLst>
          </p:cNvPr>
          <p:cNvSpPr/>
          <p:nvPr/>
        </p:nvSpPr>
        <p:spPr>
          <a:xfrm>
            <a:off x="3505200" y="3086100"/>
            <a:ext cx="13478022" cy="5236633"/>
          </a:xfrm>
          <a:prstGeom prst="roundRect">
            <a:avLst>
              <a:gd name="adj" fmla="val 4682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5BFC13-DD0F-4A7E-8AB9-61C261D02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20"/>
          <a:stretch/>
        </p:blipFill>
        <p:spPr>
          <a:xfrm>
            <a:off x="3709362" y="3328180"/>
            <a:ext cx="9545130" cy="45988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4171B1-07FB-4035-9D03-DD838CBAA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725"/>
          <a:stretch/>
        </p:blipFill>
        <p:spPr>
          <a:xfrm>
            <a:off x="13531115" y="3224412"/>
            <a:ext cx="3189532" cy="48624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  <p:grpSp>
        <p:nvGrpSpPr>
          <p:cNvPr id="1004" name="그룹 1004"/>
          <p:cNvGrpSpPr/>
          <p:nvPr/>
        </p:nvGrpSpPr>
        <p:grpSpPr>
          <a:xfrm>
            <a:off x="2254001" y="608198"/>
            <a:ext cx="43148" cy="9271840"/>
            <a:chOff x="3768337" y="608198"/>
            <a:chExt cx="43148" cy="92718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846009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B3678E9-D7D1-44FA-A748-EBAAF0A77043}"/>
              </a:ext>
            </a:extLst>
          </p:cNvPr>
          <p:cNvSpPr txBox="1"/>
          <p:nvPr/>
        </p:nvSpPr>
        <p:spPr>
          <a:xfrm>
            <a:off x="615864" y="2408297"/>
            <a:ext cx="1200329" cy="6510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/>
            <a:r>
              <a:rPr lang="ko-KR" altLang="en-US" sz="6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계획 및 일정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11A91-765E-4D04-A227-D4789C5E2B41}"/>
              </a:ext>
            </a:extLst>
          </p:cNvPr>
          <p:cNvSpPr txBox="1"/>
          <p:nvPr/>
        </p:nvSpPr>
        <p:spPr>
          <a:xfrm>
            <a:off x="425484" y="857617"/>
            <a:ext cx="27952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8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endParaRPr lang="ko-KR" altLang="en-US" sz="88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4CF9BE-6CF5-46B6-B4A0-1917F659A64A}"/>
              </a:ext>
            </a:extLst>
          </p:cNvPr>
          <p:cNvSpPr txBox="1"/>
          <p:nvPr/>
        </p:nvSpPr>
        <p:spPr>
          <a:xfrm>
            <a:off x="451970" y="9606303"/>
            <a:ext cx="15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newscat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4C46391-61CC-4525-A9D3-C1CC67A4B5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99" t="20304" r="32008" b="33146"/>
          <a:stretch/>
        </p:blipFill>
        <p:spPr>
          <a:xfrm rot="21248135" flipH="1">
            <a:off x="622906" y="8908859"/>
            <a:ext cx="1044102" cy="8894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AC56F1-49AE-44B8-A0BF-0F586677BAB5}"/>
              </a:ext>
            </a:extLst>
          </p:cNvPr>
          <p:cNvSpPr txBox="1"/>
          <p:nvPr/>
        </p:nvSpPr>
        <p:spPr>
          <a:xfrm>
            <a:off x="2904734" y="1243815"/>
            <a:ext cx="14651598" cy="1599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분석 일정</a:t>
            </a:r>
            <a:endParaRPr lang="en-US" altLang="ko-KR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 및 </a:t>
            </a:r>
            <a:r>
              <a:rPr lang="ko-KR" alt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데이터 분석 및 추천 알고리즘 적용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→ 서비스 구현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챗봇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/DB/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6DC629-A0DD-43B2-A4AB-227F91A6A6E2}"/>
              </a:ext>
            </a:extLst>
          </p:cNvPr>
          <p:cNvSpPr txBox="1"/>
          <p:nvPr/>
        </p:nvSpPr>
        <p:spPr>
          <a:xfrm>
            <a:off x="3031093" y="8498708"/>
            <a:ext cx="9922907" cy="718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협업 툴 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notion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활용한 프로젝트 상황 공유 및 진행</a:t>
            </a:r>
            <a:endParaRPr lang="en-US" altLang="ko-KR" sz="3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5055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28D4C6-7AA6-4923-BD1F-91AEFF4B4564}"/>
              </a:ext>
            </a:extLst>
          </p:cNvPr>
          <p:cNvSpPr/>
          <p:nvPr/>
        </p:nvSpPr>
        <p:spPr>
          <a:xfrm>
            <a:off x="3471682" y="6059642"/>
            <a:ext cx="14074970" cy="3972920"/>
          </a:xfrm>
          <a:prstGeom prst="rect">
            <a:avLst/>
          </a:prstGeom>
          <a:solidFill>
            <a:schemeClr val="tx1">
              <a:lumMod val="65000"/>
              <a:lumOff val="3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21C603-76D4-4672-9AB2-E6D59A6B5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234" y="6324983"/>
            <a:ext cx="13563621" cy="34667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01" name="그룹 1001"/>
          <p:cNvGrpSpPr/>
          <p:nvPr/>
        </p:nvGrpSpPr>
        <p:grpSpPr>
          <a:xfrm>
            <a:off x="2853482" y="2356674"/>
            <a:ext cx="14975069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9400" y="639654"/>
            <a:ext cx="15059329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4001" y="608198"/>
            <a:ext cx="43148" cy="9271840"/>
            <a:chOff x="3768337" y="608198"/>
            <a:chExt cx="43148" cy="92718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846009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71519" y="6690595"/>
            <a:ext cx="2753050" cy="85552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30571" y="8055102"/>
            <a:ext cx="2066312" cy="12451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B3678E9-D7D1-44FA-A748-EBAAF0A77043}"/>
              </a:ext>
            </a:extLst>
          </p:cNvPr>
          <p:cNvSpPr txBox="1"/>
          <p:nvPr/>
        </p:nvSpPr>
        <p:spPr>
          <a:xfrm>
            <a:off x="615864" y="2408297"/>
            <a:ext cx="1200329" cy="6510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/>
            <a:r>
              <a:rPr lang="ko-KR" altLang="en-US" sz="6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11A91-765E-4D04-A227-D4789C5E2B41}"/>
              </a:ext>
            </a:extLst>
          </p:cNvPr>
          <p:cNvSpPr txBox="1"/>
          <p:nvPr/>
        </p:nvSpPr>
        <p:spPr>
          <a:xfrm>
            <a:off x="425484" y="857617"/>
            <a:ext cx="27952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8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endParaRPr lang="ko-KR" altLang="en-US" sz="88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4CF9BE-6CF5-46B6-B4A0-1917F659A64A}"/>
              </a:ext>
            </a:extLst>
          </p:cNvPr>
          <p:cNvSpPr txBox="1"/>
          <p:nvPr/>
        </p:nvSpPr>
        <p:spPr>
          <a:xfrm>
            <a:off x="451970" y="9606303"/>
            <a:ext cx="15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newscat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4C46391-61CC-4525-A9D3-C1CC67A4B58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99" t="20304" r="32008" b="33146"/>
          <a:stretch/>
        </p:blipFill>
        <p:spPr>
          <a:xfrm rot="21248135" flipH="1">
            <a:off x="622906" y="8908859"/>
            <a:ext cx="1044102" cy="8894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AFFB308-4301-4069-94F3-3AABF1F3E7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84883" y="2356922"/>
            <a:ext cx="6114169" cy="44135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BF95EFE-6393-4B71-9BC5-237CC79B7B40}"/>
              </a:ext>
            </a:extLst>
          </p:cNvPr>
          <p:cNvSpPr txBox="1"/>
          <p:nvPr/>
        </p:nvSpPr>
        <p:spPr>
          <a:xfrm>
            <a:off x="9270451" y="2972044"/>
            <a:ext cx="8006294" cy="280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신문사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조선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중앙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동아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경향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한겨레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한국경제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8625" indent="-428625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카테고리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정치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사회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스포츠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8625" indent="-428625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en-US" alt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Cloumn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24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headline, contents, </a:t>
            </a:r>
            <a:r>
              <a:rPr lang="en-US" altLang="ko-KR" sz="2400" dirty="0" err="1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url</a:t>
            </a:r>
            <a:r>
              <a:rPr lang="en-US" altLang="ko-KR" sz="24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, category, name</a:t>
            </a:r>
          </a:p>
          <a:p>
            <a:pPr marL="428625" indent="-428625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Request, </a:t>
            </a:r>
            <a:r>
              <a:rPr lang="en-US" alt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Urllib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Selenium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8625" indent="-428625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2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3,000</a:t>
            </a:r>
            <a:r>
              <a:rPr lang="ko-KR" altLang="en-US" sz="2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row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DataFrame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ADE22B-8571-4BDC-AE1C-2C20F25F588C}"/>
              </a:ext>
            </a:extLst>
          </p:cNvPr>
          <p:cNvSpPr txBox="1"/>
          <p:nvPr/>
        </p:nvSpPr>
        <p:spPr>
          <a:xfrm>
            <a:off x="6096000" y="1028700"/>
            <a:ext cx="9783001" cy="10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언론사 사이트 일간 뉴스 </a:t>
            </a:r>
            <a:r>
              <a:rPr lang="ko-KR" altLang="en-US" sz="4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r>
              <a:rPr lang="ko-KR" altLang="en-US" sz="4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진행</a:t>
            </a:r>
            <a:endParaRPr lang="en-US" altLang="ko-KR" sz="4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203E59-57A5-41D7-BF1E-EDCE4FC7A08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911"/>
          <a:stretch/>
        </p:blipFill>
        <p:spPr>
          <a:xfrm>
            <a:off x="3935350" y="2856099"/>
            <a:ext cx="4915985" cy="29554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B1852AB-06B1-4D3C-A932-5C2DDF050900}"/>
              </a:ext>
            </a:extLst>
          </p:cNvPr>
          <p:cNvSpPr txBox="1"/>
          <p:nvPr/>
        </p:nvSpPr>
        <p:spPr>
          <a:xfrm>
            <a:off x="3671071" y="9416360"/>
            <a:ext cx="2066312" cy="4320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altLang="ko-KR" sz="27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351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3482" y="2356674"/>
            <a:ext cx="14975069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9400" y="639654"/>
            <a:ext cx="15059329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4001" y="608198"/>
            <a:ext cx="43148" cy="9271840"/>
            <a:chOff x="3768337" y="608198"/>
            <a:chExt cx="43148" cy="92718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846009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73883" y="3633058"/>
            <a:ext cx="2892527" cy="85552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B3678E9-D7D1-44FA-A748-EBAAF0A77043}"/>
              </a:ext>
            </a:extLst>
          </p:cNvPr>
          <p:cNvSpPr txBox="1"/>
          <p:nvPr/>
        </p:nvSpPr>
        <p:spPr>
          <a:xfrm>
            <a:off x="615864" y="2408297"/>
            <a:ext cx="1200329" cy="6510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/>
            <a:r>
              <a:rPr lang="ko-KR" altLang="en-US" sz="6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sz="6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6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11A91-765E-4D04-A227-D4789C5E2B41}"/>
              </a:ext>
            </a:extLst>
          </p:cNvPr>
          <p:cNvSpPr txBox="1"/>
          <p:nvPr/>
        </p:nvSpPr>
        <p:spPr>
          <a:xfrm>
            <a:off x="425484" y="857617"/>
            <a:ext cx="27952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8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endParaRPr lang="ko-KR" altLang="en-US" sz="88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4CF9BE-6CF5-46B6-B4A0-1917F659A64A}"/>
              </a:ext>
            </a:extLst>
          </p:cNvPr>
          <p:cNvSpPr txBox="1"/>
          <p:nvPr/>
        </p:nvSpPr>
        <p:spPr>
          <a:xfrm>
            <a:off x="451970" y="9606303"/>
            <a:ext cx="15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newscat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4C46391-61CC-4525-A9D3-C1CC67A4B5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99" t="20304" r="32008" b="33146"/>
          <a:stretch/>
        </p:blipFill>
        <p:spPr>
          <a:xfrm rot="21248135" flipH="1">
            <a:off x="622906" y="8908859"/>
            <a:ext cx="1044102" cy="8894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E83FE3-2338-4657-960F-1F3E7E3EA429}"/>
              </a:ext>
            </a:extLst>
          </p:cNvPr>
          <p:cNvSpPr txBox="1"/>
          <p:nvPr/>
        </p:nvSpPr>
        <p:spPr>
          <a:xfrm>
            <a:off x="2988825" y="2918093"/>
            <a:ext cx="7545680" cy="2652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</a:t>
            </a:r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 </a:t>
            </a:r>
            <a:r>
              <a:rPr lang="ko-KR" altLang="en-US" sz="2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8625" indent="-428625">
              <a:lnSpc>
                <a:spcPct val="180000"/>
              </a:lnSpc>
              <a:buFontTx/>
              <a:buChar char="-"/>
            </a:pPr>
            <a:r>
              <a:rPr lang="ko-KR" altLang="en-US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결측치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본문 중 문자열 형식이 아니어서 추출되지 않거나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NaN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본문 내용에 특정한 의미가 없는 기사 제거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28625" indent="-428625">
              <a:lnSpc>
                <a:spcPct val="180000"/>
              </a:lnSpc>
              <a:buFontTx/>
              <a:buChar char="-"/>
            </a:pP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중복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제거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보도자료 형식으로 배포된 중복 기사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제거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883613-DDB0-49AC-9158-0ACBE582CEF4}"/>
              </a:ext>
            </a:extLst>
          </p:cNvPr>
          <p:cNvGrpSpPr/>
          <p:nvPr/>
        </p:nvGrpSpPr>
        <p:grpSpPr>
          <a:xfrm>
            <a:off x="11240781" y="3101253"/>
            <a:ext cx="6302926" cy="1202030"/>
            <a:chOff x="11383993" y="1874061"/>
            <a:chExt cx="7369026" cy="154305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1BE22DA-F3DA-4E0F-9485-C34B00E3A3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13824"/>
            <a:stretch/>
          </p:blipFill>
          <p:spPr>
            <a:xfrm>
              <a:off x="11383993" y="1874061"/>
              <a:ext cx="7369026" cy="1543050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EB28807-94CD-488F-93AD-876786CAC4AE}"/>
                </a:ext>
              </a:extLst>
            </p:cNvPr>
            <p:cNvSpPr/>
            <p:nvPr/>
          </p:nvSpPr>
          <p:spPr>
            <a:xfrm>
              <a:off x="13182998" y="2141358"/>
              <a:ext cx="5570020" cy="614546"/>
            </a:xfrm>
            <a:prstGeom prst="roundRect">
              <a:avLst>
                <a:gd name="adj" fmla="val 0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4CA8EE2-2137-4FE6-9B22-D822806DD041}"/>
              </a:ext>
            </a:extLst>
          </p:cNvPr>
          <p:cNvSpPr txBox="1"/>
          <p:nvPr/>
        </p:nvSpPr>
        <p:spPr>
          <a:xfrm>
            <a:off x="5808463" y="1028700"/>
            <a:ext cx="9783001" cy="10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r>
              <a:rPr lang="ko-KR" altLang="en-US" sz="4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RAW </a:t>
            </a:r>
            <a:r>
              <a:rPr lang="ko-KR" altLang="en-US" sz="4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sz="4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en-US" altLang="ko-KR" sz="4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52953F1-22EA-446E-B762-065550006DE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069" t="10468" r="11195" b="17964"/>
          <a:stretch/>
        </p:blipFill>
        <p:spPr>
          <a:xfrm>
            <a:off x="9839101" y="6640117"/>
            <a:ext cx="3029865" cy="290137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04AB129-7DA4-4229-9D77-DEBEE51FF293}"/>
              </a:ext>
            </a:extLst>
          </p:cNvPr>
          <p:cNvSpPr txBox="1"/>
          <p:nvPr/>
        </p:nvSpPr>
        <p:spPr>
          <a:xfrm>
            <a:off x="2937399" y="6090135"/>
            <a:ext cx="6751635" cy="380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형태소 분석 및 키워드 추출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70000"/>
              </a:lnSpc>
              <a:buFontTx/>
              <a:buChar char="-"/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Konlpy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형태소 구분에 따른 데이터 분할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8625" indent="-428625">
              <a:lnSpc>
                <a:spcPct val="170000"/>
              </a:lnSpc>
              <a:buFontTx/>
              <a:buChar char="-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의미적으로 활용할 수 있는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‘Noun’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형태소 선택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8625" indent="-428625">
              <a:lnSpc>
                <a:spcPct val="170000"/>
              </a:lnSpc>
              <a:buFontTx/>
              <a:buChar char="-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핵심 단어 추출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24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TF-IDF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활용하여 키워드 선택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8625" indent="-428625">
              <a:lnSpc>
                <a:spcPct val="170000"/>
              </a:lnSpc>
              <a:buFontTx/>
              <a:buChar char="-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기사 요약 키워드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Hot word column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28625" indent="-428625">
              <a:lnSpc>
                <a:spcPct val="170000"/>
              </a:lnSpc>
              <a:buFontTx/>
              <a:buChar char="-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2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2,600</a:t>
            </a:r>
            <a:r>
              <a:rPr lang="ko-KR" altLang="en-US" sz="2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row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DataFrame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9238CBE-E978-4DD4-A5E3-86BBC1CE06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73614" y="1638180"/>
            <a:ext cx="4880242" cy="638346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0132848-4E0B-46B8-B5BE-D0695A893CD0}"/>
              </a:ext>
            </a:extLst>
          </p:cNvPr>
          <p:cNvGrpSpPr/>
          <p:nvPr/>
        </p:nvGrpSpPr>
        <p:grpSpPr>
          <a:xfrm>
            <a:off x="13475399" y="6788292"/>
            <a:ext cx="4353152" cy="2829398"/>
            <a:chOff x="13472031" y="5061442"/>
            <a:chExt cx="4464522" cy="268409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586359D-0D35-4584-AB91-1CB62742D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59874"/>
            <a:stretch/>
          </p:blipFill>
          <p:spPr>
            <a:xfrm>
              <a:off x="13472031" y="5061442"/>
              <a:ext cx="2631632" cy="268409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2F77CDE-4D58-4DFA-A83C-9E7D9955B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9874" t="37405" b="44985"/>
            <a:stretch/>
          </p:blipFill>
          <p:spPr>
            <a:xfrm>
              <a:off x="14850528" y="6497409"/>
              <a:ext cx="3086025" cy="57667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51CC5C3-9C5E-4D37-A0CA-8FF7D99F307D}"/>
              </a:ext>
            </a:extLst>
          </p:cNvPr>
          <p:cNvSpPr txBox="1"/>
          <p:nvPr/>
        </p:nvSpPr>
        <p:spPr>
          <a:xfrm>
            <a:off x="13900932" y="4184219"/>
            <a:ext cx="370102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중복 기사 제거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839F64-3535-417A-8DD6-DC08525177E6}"/>
              </a:ext>
            </a:extLst>
          </p:cNvPr>
          <p:cNvSpPr txBox="1"/>
          <p:nvPr/>
        </p:nvSpPr>
        <p:spPr>
          <a:xfrm>
            <a:off x="14190873" y="9537448"/>
            <a:ext cx="370102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TF-IDF (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단어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역문서 빈도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자연어 처리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108879-3EB1-4C02-BAD4-C7D81CE4CC18}"/>
              </a:ext>
            </a:extLst>
          </p:cNvPr>
          <p:cNvSpPr txBox="1"/>
          <p:nvPr/>
        </p:nvSpPr>
        <p:spPr>
          <a:xfrm>
            <a:off x="9017879" y="9501368"/>
            <a:ext cx="370102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형태소 분포 파이차트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0ECDC2-0CE1-4B2D-8EB1-C99736175FC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16722"/>
          <a:stretch/>
        </p:blipFill>
        <p:spPr>
          <a:xfrm>
            <a:off x="11269329" y="4743015"/>
            <a:ext cx="6274378" cy="12163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1850B53-2736-42DE-AC3D-559C813724AB}"/>
              </a:ext>
            </a:extLst>
          </p:cNvPr>
          <p:cNvSpPr txBox="1"/>
          <p:nvPr/>
        </p:nvSpPr>
        <p:spPr>
          <a:xfrm>
            <a:off x="13903142" y="5894815"/>
            <a:ext cx="370102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본문 내용 없는 기사 제거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27EA0A-668C-401B-AC07-242FFA01C188}"/>
              </a:ext>
            </a:extLst>
          </p:cNvPr>
          <p:cNvSpPr txBox="1"/>
          <p:nvPr/>
        </p:nvSpPr>
        <p:spPr>
          <a:xfrm>
            <a:off x="-2191862" y="4540450"/>
            <a:ext cx="1543519" cy="366254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0: 정치</a:t>
            </a:r>
          </a:p>
          <a:p>
            <a:r>
              <a:rPr lang="ko-KR" altLang="en-US" sz="2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1: 경제</a:t>
            </a:r>
          </a:p>
          <a:p>
            <a:r>
              <a:rPr lang="ko-KR" altLang="en-US" sz="2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2: 사회</a:t>
            </a:r>
          </a:p>
          <a:p>
            <a:r>
              <a:rPr lang="ko-KR" altLang="en-US" sz="2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3: 국제</a:t>
            </a:r>
          </a:p>
          <a:p>
            <a:r>
              <a:rPr lang="ko-KR" altLang="en-US" sz="2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4: 스포츠</a:t>
            </a:r>
          </a:p>
          <a:p>
            <a:endParaRPr lang="ko-KR" altLang="en-US" sz="105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endParaRPr lang="ko-KR" altLang="en-US" sz="27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0: </a:t>
            </a:r>
            <a:r>
              <a:rPr lang="ko-KR" altLang="en-US" sz="27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dislike</a:t>
            </a:r>
            <a:endParaRPr lang="ko-KR" altLang="en-US" sz="27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1: </a:t>
            </a:r>
            <a:r>
              <a:rPr lang="ko-KR" altLang="en-US" sz="27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like</a:t>
            </a:r>
            <a:endParaRPr lang="en-US" altLang="ko-KR" sz="27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864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3482" y="2356674"/>
            <a:ext cx="14975069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9400" y="639654"/>
            <a:ext cx="15059329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4001" y="608198"/>
            <a:ext cx="43148" cy="9271840"/>
            <a:chOff x="3768337" y="608198"/>
            <a:chExt cx="43148" cy="92718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846009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73883" y="3633058"/>
            <a:ext cx="2892527" cy="85552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B3678E9-D7D1-44FA-A748-EBAAF0A77043}"/>
              </a:ext>
            </a:extLst>
          </p:cNvPr>
          <p:cNvSpPr txBox="1"/>
          <p:nvPr/>
        </p:nvSpPr>
        <p:spPr>
          <a:xfrm>
            <a:off x="615864" y="2408297"/>
            <a:ext cx="1200329" cy="6510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/>
            <a:r>
              <a:rPr lang="ko-KR" altLang="en-US" sz="6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sz="6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6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11A91-765E-4D04-A227-D4789C5E2B41}"/>
              </a:ext>
            </a:extLst>
          </p:cNvPr>
          <p:cNvSpPr txBox="1"/>
          <p:nvPr/>
        </p:nvSpPr>
        <p:spPr>
          <a:xfrm>
            <a:off x="425484" y="857617"/>
            <a:ext cx="27952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8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endParaRPr lang="ko-KR" altLang="en-US" sz="88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4CF9BE-6CF5-46B6-B4A0-1917F659A64A}"/>
              </a:ext>
            </a:extLst>
          </p:cNvPr>
          <p:cNvSpPr txBox="1"/>
          <p:nvPr/>
        </p:nvSpPr>
        <p:spPr>
          <a:xfrm>
            <a:off x="451970" y="9606303"/>
            <a:ext cx="15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newscat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4C46391-61CC-4525-A9D3-C1CC67A4B5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99" t="20304" r="32008" b="33146"/>
          <a:stretch/>
        </p:blipFill>
        <p:spPr>
          <a:xfrm rot="21248135" flipH="1">
            <a:off x="622906" y="8908859"/>
            <a:ext cx="1044102" cy="8894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E83FE3-2338-4657-960F-1F3E7E3EA429}"/>
              </a:ext>
            </a:extLst>
          </p:cNvPr>
          <p:cNvSpPr txBox="1"/>
          <p:nvPr/>
        </p:nvSpPr>
        <p:spPr>
          <a:xfrm>
            <a:off x="2988825" y="2918093"/>
            <a:ext cx="7545680" cy="2652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</a:t>
            </a:r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 </a:t>
            </a:r>
            <a:r>
              <a:rPr lang="ko-KR" altLang="en-US" sz="2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8625" indent="-428625">
              <a:lnSpc>
                <a:spcPct val="180000"/>
              </a:lnSpc>
              <a:buFontTx/>
              <a:buChar char="-"/>
            </a:pPr>
            <a:r>
              <a:rPr lang="ko-KR" altLang="en-US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결측치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본문 중 문자열 형식이 아니어서 추출되지 않거나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NaN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본문 내용에 특정한 의미가 없는 기사 제거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28625" indent="-428625">
              <a:lnSpc>
                <a:spcPct val="180000"/>
              </a:lnSpc>
              <a:buFontTx/>
              <a:buChar char="-"/>
            </a:pP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중복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제거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보도자료 형식으로 배포된 중복 기사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제거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883613-DDB0-49AC-9158-0ACBE582CEF4}"/>
              </a:ext>
            </a:extLst>
          </p:cNvPr>
          <p:cNvGrpSpPr/>
          <p:nvPr/>
        </p:nvGrpSpPr>
        <p:grpSpPr>
          <a:xfrm>
            <a:off x="10936227" y="2779687"/>
            <a:ext cx="6607480" cy="1383584"/>
            <a:chOff x="11383993" y="1874061"/>
            <a:chExt cx="7369026" cy="154305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1BE22DA-F3DA-4E0F-9485-C34B00E3A3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13824"/>
            <a:stretch/>
          </p:blipFill>
          <p:spPr>
            <a:xfrm>
              <a:off x="11383993" y="1874061"/>
              <a:ext cx="7369026" cy="1543050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EB28807-94CD-488F-93AD-876786CAC4AE}"/>
                </a:ext>
              </a:extLst>
            </p:cNvPr>
            <p:cNvSpPr/>
            <p:nvPr/>
          </p:nvSpPr>
          <p:spPr>
            <a:xfrm>
              <a:off x="13182998" y="2141358"/>
              <a:ext cx="5570020" cy="614546"/>
            </a:xfrm>
            <a:prstGeom prst="roundRect">
              <a:avLst>
                <a:gd name="adj" fmla="val 0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4CA8EE2-2137-4FE6-9B22-D822806DD041}"/>
              </a:ext>
            </a:extLst>
          </p:cNvPr>
          <p:cNvSpPr txBox="1"/>
          <p:nvPr/>
        </p:nvSpPr>
        <p:spPr>
          <a:xfrm>
            <a:off x="5808463" y="1028700"/>
            <a:ext cx="9783001" cy="10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r>
              <a:rPr lang="ko-KR" altLang="en-US" sz="4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RAW </a:t>
            </a:r>
            <a:r>
              <a:rPr lang="ko-KR" altLang="en-US" sz="4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sz="4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en-US" altLang="ko-KR" sz="4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52953F1-22EA-446E-B762-065550006DE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069" t="10468" r="11195" b="17964"/>
          <a:stretch/>
        </p:blipFill>
        <p:spPr>
          <a:xfrm>
            <a:off x="9839101" y="6640117"/>
            <a:ext cx="3029865" cy="290137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04AB129-7DA4-4229-9D77-DEBEE51FF293}"/>
              </a:ext>
            </a:extLst>
          </p:cNvPr>
          <p:cNvSpPr txBox="1"/>
          <p:nvPr/>
        </p:nvSpPr>
        <p:spPr>
          <a:xfrm>
            <a:off x="2937399" y="6090135"/>
            <a:ext cx="6751635" cy="380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형태소 분석 및 키워드 추출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70000"/>
              </a:lnSpc>
              <a:buFontTx/>
              <a:buChar char="-"/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Konlpy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형태소 구분에 따른 데이터 분할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8625" indent="-428625">
              <a:lnSpc>
                <a:spcPct val="170000"/>
              </a:lnSpc>
              <a:buFontTx/>
              <a:buChar char="-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의미적으로 활용할 수 있는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‘Noun’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형태소 선택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8625" indent="-428625">
              <a:lnSpc>
                <a:spcPct val="170000"/>
              </a:lnSpc>
              <a:buFontTx/>
              <a:buChar char="-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핵심 단어 추출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24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TF-IDF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활용하여 키워드 선택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8625" indent="-428625">
              <a:lnSpc>
                <a:spcPct val="170000"/>
              </a:lnSpc>
              <a:buFontTx/>
              <a:buChar char="-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기사 요약 키워드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Hot word column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28625" indent="-428625">
              <a:lnSpc>
                <a:spcPct val="170000"/>
              </a:lnSpc>
              <a:buFontTx/>
              <a:buChar char="-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2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2,600</a:t>
            </a:r>
            <a:r>
              <a:rPr lang="ko-KR" altLang="en-US" sz="2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row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DataFrame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9238CBE-E978-4DD4-A5E3-86BBC1CE06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73614" y="1638180"/>
            <a:ext cx="4880242" cy="638346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0132848-4E0B-46B8-B5BE-D0695A893CD0}"/>
              </a:ext>
            </a:extLst>
          </p:cNvPr>
          <p:cNvGrpSpPr/>
          <p:nvPr/>
        </p:nvGrpSpPr>
        <p:grpSpPr>
          <a:xfrm>
            <a:off x="13475399" y="6788292"/>
            <a:ext cx="4353152" cy="2829398"/>
            <a:chOff x="13472031" y="5061442"/>
            <a:chExt cx="4464522" cy="268409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586359D-0D35-4584-AB91-1CB62742D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59874"/>
            <a:stretch/>
          </p:blipFill>
          <p:spPr>
            <a:xfrm>
              <a:off x="13472031" y="5061442"/>
              <a:ext cx="2631632" cy="268409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2F77CDE-4D58-4DFA-A83C-9E7D9955B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9874" t="37405" b="44985"/>
            <a:stretch/>
          </p:blipFill>
          <p:spPr>
            <a:xfrm>
              <a:off x="14850528" y="6497409"/>
              <a:ext cx="3086025" cy="57667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51CC5C3-9C5E-4D37-A0CA-8FF7D99F307D}"/>
              </a:ext>
            </a:extLst>
          </p:cNvPr>
          <p:cNvSpPr txBox="1"/>
          <p:nvPr/>
        </p:nvSpPr>
        <p:spPr>
          <a:xfrm>
            <a:off x="13900932" y="4044207"/>
            <a:ext cx="370102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중복 기사 제거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839F64-3535-417A-8DD6-DC08525177E6}"/>
              </a:ext>
            </a:extLst>
          </p:cNvPr>
          <p:cNvSpPr txBox="1"/>
          <p:nvPr/>
        </p:nvSpPr>
        <p:spPr>
          <a:xfrm>
            <a:off x="14190873" y="9537448"/>
            <a:ext cx="370102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TF-IDF (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단어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역문서 빈도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자연어 처리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108879-3EB1-4C02-BAD4-C7D81CE4CC18}"/>
              </a:ext>
            </a:extLst>
          </p:cNvPr>
          <p:cNvSpPr txBox="1"/>
          <p:nvPr/>
        </p:nvSpPr>
        <p:spPr>
          <a:xfrm>
            <a:off x="9017879" y="9501368"/>
            <a:ext cx="370102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형태소 분포 파이차트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0ECDC2-0CE1-4B2D-8EB1-C99736175FC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16722"/>
          <a:stretch/>
        </p:blipFill>
        <p:spPr>
          <a:xfrm>
            <a:off x="10936227" y="4545780"/>
            <a:ext cx="6607480" cy="1413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1850B53-2736-42DE-AC3D-559C813724AB}"/>
              </a:ext>
            </a:extLst>
          </p:cNvPr>
          <p:cNvSpPr txBox="1"/>
          <p:nvPr/>
        </p:nvSpPr>
        <p:spPr>
          <a:xfrm>
            <a:off x="13903142" y="5894815"/>
            <a:ext cx="370102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본문 내용 없는 기사 제거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809F89-0EC7-40E1-B81C-C06C375A2573}"/>
              </a:ext>
            </a:extLst>
          </p:cNvPr>
          <p:cNvSpPr/>
          <p:nvPr/>
        </p:nvSpPr>
        <p:spPr>
          <a:xfrm>
            <a:off x="2819400" y="2490429"/>
            <a:ext cx="15009151" cy="7514904"/>
          </a:xfrm>
          <a:prstGeom prst="rect">
            <a:avLst/>
          </a:prstGeom>
          <a:solidFill>
            <a:schemeClr val="tx1">
              <a:lumMod val="65000"/>
              <a:lumOff val="3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D09A28C-D9F4-4BEF-97BE-4257F95FC6BE}"/>
              </a:ext>
            </a:extLst>
          </p:cNvPr>
          <p:cNvGrpSpPr/>
          <p:nvPr/>
        </p:nvGrpSpPr>
        <p:grpSpPr>
          <a:xfrm>
            <a:off x="3451887" y="4516816"/>
            <a:ext cx="13863257" cy="4577362"/>
            <a:chOff x="9597932" y="3951507"/>
            <a:chExt cx="12106275" cy="3997243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38749FA-0CEB-42E7-A311-2E952ABE1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b="3972"/>
            <a:stretch/>
          </p:blipFill>
          <p:spPr>
            <a:xfrm>
              <a:off x="9597932" y="3951507"/>
              <a:ext cx="12106275" cy="39788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666F02C-3974-4C76-BD37-9BBF9F4C90B2}"/>
                </a:ext>
              </a:extLst>
            </p:cNvPr>
            <p:cNvSpPr txBox="1"/>
            <p:nvPr/>
          </p:nvSpPr>
          <p:spPr>
            <a:xfrm>
              <a:off x="9599725" y="7531110"/>
              <a:ext cx="1960602" cy="41764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en-US" altLang="ko-KR" sz="2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14D94A2-F726-4F00-B1A9-B1D8412CDD1F}"/>
              </a:ext>
            </a:extLst>
          </p:cNvPr>
          <p:cNvSpPr txBox="1"/>
          <p:nvPr/>
        </p:nvSpPr>
        <p:spPr>
          <a:xfrm>
            <a:off x="5818127" y="2974045"/>
            <a:ext cx="9783001" cy="10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</a:t>
            </a:r>
            <a:r>
              <a:rPr lang="en-US" altLang="ko-KR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DATAFRAME </a:t>
            </a:r>
            <a:r>
              <a:rPr lang="ko-KR" altLang="en-US" sz="4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형태</a:t>
            </a:r>
            <a:endParaRPr lang="en-US" altLang="ko-KR" sz="4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746068-CB6E-4071-AAE2-52F1C8AF0B80}"/>
              </a:ext>
            </a:extLst>
          </p:cNvPr>
          <p:cNvSpPr txBox="1"/>
          <p:nvPr/>
        </p:nvSpPr>
        <p:spPr>
          <a:xfrm>
            <a:off x="15468600" y="4474097"/>
            <a:ext cx="1846544" cy="4141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altLang="ko-KR" sz="27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898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3482" y="2356674"/>
            <a:ext cx="14975069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9400" y="639654"/>
            <a:ext cx="15059329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4001" y="608198"/>
            <a:ext cx="43148" cy="9271840"/>
            <a:chOff x="3768337" y="608198"/>
            <a:chExt cx="43148" cy="92718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846009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39147" y="6856142"/>
            <a:ext cx="2753050" cy="85552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98199" y="8220649"/>
            <a:ext cx="2066312" cy="12451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B3678E9-D7D1-44FA-A748-EBAAF0A77043}"/>
              </a:ext>
            </a:extLst>
          </p:cNvPr>
          <p:cNvSpPr txBox="1"/>
          <p:nvPr/>
        </p:nvSpPr>
        <p:spPr>
          <a:xfrm>
            <a:off x="615864" y="2408297"/>
            <a:ext cx="1200329" cy="6510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/>
            <a:r>
              <a:rPr lang="ko-KR" altLang="en-US" sz="6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11A91-765E-4D04-A227-D4789C5E2B41}"/>
              </a:ext>
            </a:extLst>
          </p:cNvPr>
          <p:cNvSpPr txBox="1"/>
          <p:nvPr/>
        </p:nvSpPr>
        <p:spPr>
          <a:xfrm>
            <a:off x="425484" y="857617"/>
            <a:ext cx="27952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8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endParaRPr lang="ko-KR" altLang="en-US" sz="88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4CF9BE-6CF5-46B6-B4A0-1917F659A64A}"/>
              </a:ext>
            </a:extLst>
          </p:cNvPr>
          <p:cNvSpPr txBox="1"/>
          <p:nvPr/>
        </p:nvSpPr>
        <p:spPr>
          <a:xfrm>
            <a:off x="451970" y="9606303"/>
            <a:ext cx="15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newscat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4C46391-61CC-4525-A9D3-C1CC67A4B58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99" t="20304" r="32008" b="33146"/>
          <a:stretch/>
        </p:blipFill>
        <p:spPr>
          <a:xfrm rot="21248135" flipH="1">
            <a:off x="622906" y="8908859"/>
            <a:ext cx="1044102" cy="8894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711572B-C855-476D-A1ED-A9C5CDEE44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02400" y="486680"/>
            <a:ext cx="6238057" cy="54025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C58DB4-B810-414B-A5C2-CD7F7E215A2A}"/>
              </a:ext>
            </a:extLst>
          </p:cNvPr>
          <p:cNvSpPr txBox="1"/>
          <p:nvPr/>
        </p:nvSpPr>
        <p:spPr>
          <a:xfrm>
            <a:off x="3276600" y="6834390"/>
            <a:ext cx="14164709" cy="117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30000"/>
              </a:lnSpc>
              <a:buFontTx/>
              <a:buChar char="-"/>
            </a:pPr>
            <a:r>
              <a:rPr lang="ko-KR" altLang="en-US" sz="28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컨텐츠 기반 필터링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아이템 고유의 정보 바탕으로 </a:t>
            </a:r>
            <a:r>
              <a:rPr lang="ko-KR" altLang="en-US" sz="28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아이템 간 유사성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파악해서 추천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8625" indent="-428625">
              <a:lnSpc>
                <a:spcPct val="130000"/>
              </a:lnSpc>
              <a:buFontTx/>
              <a:buChar char="-"/>
            </a:pPr>
            <a:r>
              <a:rPr lang="en-US" altLang="ko-KR"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Hot_word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컬럼 내 원소들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벡터화 수행 후 방향성 고려한 코사인 유사도 계산 차용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8B32AB-7315-442F-BCF4-E1950B59B6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4969" y="2754945"/>
            <a:ext cx="4569831" cy="26171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1AE56AB-EB95-4DD6-9D79-04B61B7A115F}"/>
              </a:ext>
            </a:extLst>
          </p:cNvPr>
          <p:cNvSpPr txBox="1"/>
          <p:nvPr/>
        </p:nvSpPr>
        <p:spPr>
          <a:xfrm>
            <a:off x="5289517" y="1028700"/>
            <a:ext cx="12442172" cy="10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컨텐츠 기반 필터링</a:t>
            </a:r>
            <a:r>
              <a:rPr lang="en-US" altLang="ko-KR" sz="4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 알고리즘 유사도 계산</a:t>
            </a:r>
            <a:endParaRPr lang="en-US" altLang="ko-KR" sz="4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F1C315-917D-4C72-B8E7-40AC551DE038}"/>
              </a:ext>
            </a:extLst>
          </p:cNvPr>
          <p:cNvSpPr txBox="1"/>
          <p:nvPr/>
        </p:nvSpPr>
        <p:spPr>
          <a:xfrm>
            <a:off x="3276600" y="8006442"/>
            <a:ext cx="14035265" cy="196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이후 유저의 만족도 조사를 통한 </a:t>
            </a:r>
            <a:r>
              <a:rPr lang="ko-KR" altLang="en-US" sz="2800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맞춤기사 </a:t>
            </a:r>
            <a:r>
              <a:rPr lang="en-US" altLang="ko-KR" sz="2800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2800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다양한 뉴스 제공을 위한 </a:t>
            </a:r>
            <a:r>
              <a:rPr lang="ko-KR" altLang="en-US" sz="2800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핫 토픽 기사 </a:t>
            </a:r>
            <a:r>
              <a:rPr lang="en-US" altLang="ko-KR" sz="2800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2800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제공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유저의 취향을 반영하면서 편협한 시야를 방지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하기 위해 랜덤 기사 제공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처음에는 유저 정보가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없는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</a:t>
            </a:r>
            <a:r>
              <a:rPr lang="ko-KR" altLang="en-US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콜드 스타트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해결 위해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처음에는 유저가 선택한 카테고리 내에서 랜덤하게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뉴스 제공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E414E4D-97FA-402C-B7C7-DFC657E860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6493" y="4086796"/>
            <a:ext cx="4624312" cy="26785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B3CA0A-CB25-437E-A21E-5A66799B600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6109"/>
          <a:stretch/>
        </p:blipFill>
        <p:spPr>
          <a:xfrm>
            <a:off x="11658600" y="2617445"/>
            <a:ext cx="5751658" cy="43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07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3482" y="2356674"/>
            <a:ext cx="14975069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9400" y="639654"/>
            <a:ext cx="15059329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4001" y="608198"/>
            <a:ext cx="43148" cy="9271840"/>
            <a:chOff x="3768337" y="608198"/>
            <a:chExt cx="43148" cy="92718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846009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73883" y="3709258"/>
            <a:ext cx="2892527" cy="85552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98199" y="8220649"/>
            <a:ext cx="2066312" cy="12451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B3678E9-D7D1-44FA-A748-EBAAF0A77043}"/>
              </a:ext>
            </a:extLst>
          </p:cNvPr>
          <p:cNvSpPr txBox="1"/>
          <p:nvPr/>
        </p:nvSpPr>
        <p:spPr>
          <a:xfrm>
            <a:off x="615864" y="2408297"/>
            <a:ext cx="1200329" cy="6510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/>
            <a:r>
              <a:rPr lang="ko-KR" altLang="en-US" sz="6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11A91-765E-4D04-A227-D4789C5E2B41}"/>
              </a:ext>
            </a:extLst>
          </p:cNvPr>
          <p:cNvSpPr txBox="1"/>
          <p:nvPr/>
        </p:nvSpPr>
        <p:spPr>
          <a:xfrm>
            <a:off x="425484" y="857617"/>
            <a:ext cx="27952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8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endParaRPr lang="ko-KR" altLang="en-US" sz="88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4CF9BE-6CF5-46B6-B4A0-1917F659A64A}"/>
              </a:ext>
            </a:extLst>
          </p:cNvPr>
          <p:cNvSpPr txBox="1"/>
          <p:nvPr/>
        </p:nvSpPr>
        <p:spPr>
          <a:xfrm>
            <a:off x="451970" y="9606303"/>
            <a:ext cx="15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newscat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4C46391-61CC-4525-A9D3-C1CC67A4B58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99" t="20304" r="32008" b="33146"/>
          <a:stretch/>
        </p:blipFill>
        <p:spPr>
          <a:xfrm rot="21248135" flipH="1">
            <a:off x="622906" y="8908859"/>
            <a:ext cx="1044102" cy="8894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1AE56AB-EB95-4DD6-9D79-04B61B7A115F}"/>
              </a:ext>
            </a:extLst>
          </p:cNvPr>
          <p:cNvSpPr txBox="1"/>
          <p:nvPr/>
        </p:nvSpPr>
        <p:spPr>
          <a:xfrm>
            <a:off x="4470644" y="1028700"/>
            <a:ext cx="12442172" cy="10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컨텐츠 기반 필터링</a:t>
            </a:r>
            <a:r>
              <a:rPr lang="en-US" altLang="ko-KR" sz="4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 알고리즘 유사도 계산</a:t>
            </a:r>
            <a:endParaRPr lang="en-US" altLang="ko-KR" sz="4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238F21FF-C0BA-4BBD-A95F-EB38320D253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1" r="1183" b="3343"/>
          <a:stretch/>
        </p:blipFill>
        <p:spPr>
          <a:xfrm>
            <a:off x="5029200" y="3009900"/>
            <a:ext cx="10054384" cy="485341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E0F250D-E17F-40C4-AACD-ACFCDAA1862E}"/>
              </a:ext>
            </a:extLst>
          </p:cNvPr>
          <p:cNvSpPr txBox="1"/>
          <p:nvPr/>
        </p:nvSpPr>
        <p:spPr>
          <a:xfrm>
            <a:off x="3220773" y="8236839"/>
            <a:ext cx="14264512" cy="1326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30000"/>
              </a:lnSpc>
              <a:buFontTx/>
              <a:buChar char="-"/>
            </a:pPr>
            <a:r>
              <a:rPr lang="ko-KR" altLang="en-US" sz="32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협업 필터링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다수의 </a:t>
            </a:r>
            <a:r>
              <a:rPr lang="ko-KR" altLang="en-US" sz="3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사용자의 간 유사성</a:t>
            </a:r>
            <a:r>
              <a:rPr lang="en-US" altLang="ko-KR" sz="3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</a:t>
            </a:r>
            <a:r>
              <a:rPr lang="en-US" altLang="ko-KR" sz="3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파악하여 </a:t>
            </a:r>
            <a:r>
              <a:rPr lang="ko-KR" altLang="en-US" sz="3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좋아할만한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항목을 추천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8625" indent="-428625">
              <a:lnSpc>
                <a:spcPct val="130000"/>
              </a:lnSpc>
              <a:buFontTx/>
              <a:buChar char="-"/>
            </a:pP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유저 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log 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누적에 따른 </a:t>
            </a:r>
            <a:r>
              <a:rPr lang="ko-KR" altLang="en-US" sz="3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하이브리드 필터링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방법 확장 예정 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518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066768D-3F9A-49A5-9D98-DFF561B81531}"/>
              </a:ext>
            </a:extLst>
          </p:cNvPr>
          <p:cNvSpPr txBox="1"/>
          <p:nvPr/>
        </p:nvSpPr>
        <p:spPr>
          <a:xfrm>
            <a:off x="2454008" y="3448288"/>
            <a:ext cx="517618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39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239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24843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94694B2-3787-4A3B-8608-75FA2D97C70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0491">
            <a:off x="-3235982" y="4788148"/>
            <a:ext cx="4040668" cy="31089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E61190-8A74-406D-8278-81C99CA3AE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43" t="21283" r="33781" b="57731"/>
          <a:stretch/>
        </p:blipFill>
        <p:spPr>
          <a:xfrm rot="250944">
            <a:off x="2788465" y="2667633"/>
            <a:ext cx="1902771" cy="9316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70E7CE-574E-4BAB-A1AC-0A930EA060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43" t="42203" r="33781" b="34731"/>
          <a:stretch/>
        </p:blipFill>
        <p:spPr>
          <a:xfrm rot="250944">
            <a:off x="2622200" y="3563578"/>
            <a:ext cx="2077161" cy="7411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23742F-ECD4-4745-A05A-FEA149FAA253}"/>
              </a:ext>
            </a:extLst>
          </p:cNvPr>
          <p:cNvSpPr txBox="1"/>
          <p:nvPr/>
        </p:nvSpPr>
        <p:spPr>
          <a:xfrm>
            <a:off x="7247418" y="4836136"/>
            <a:ext cx="54779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7CEE0-0B4D-4874-A34D-7FC7A1D07AA1}"/>
              </a:ext>
            </a:extLst>
          </p:cNvPr>
          <p:cNvSpPr txBox="1"/>
          <p:nvPr/>
        </p:nvSpPr>
        <p:spPr>
          <a:xfrm>
            <a:off x="12192000" y="4305300"/>
            <a:ext cx="6585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및 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187F6A-BDDD-460D-9681-B86883BF7729}"/>
              </a:ext>
            </a:extLst>
          </p:cNvPr>
          <p:cNvSpPr txBox="1"/>
          <p:nvPr/>
        </p:nvSpPr>
        <p:spPr>
          <a:xfrm>
            <a:off x="12192000" y="4819104"/>
            <a:ext cx="6585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</a:t>
            </a:r>
            <a:r>
              <a:rPr lang="ko-KR" altLang="en-US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챗봇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852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3482" y="2356674"/>
            <a:ext cx="14975069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9400" y="639654"/>
            <a:ext cx="15059329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4001" y="608198"/>
            <a:ext cx="43148" cy="9271840"/>
            <a:chOff x="3768337" y="608198"/>
            <a:chExt cx="43148" cy="92718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846009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B3678E9-D7D1-44FA-A748-EBAAF0A77043}"/>
              </a:ext>
            </a:extLst>
          </p:cNvPr>
          <p:cNvSpPr txBox="1"/>
          <p:nvPr/>
        </p:nvSpPr>
        <p:spPr>
          <a:xfrm>
            <a:off x="615864" y="2408297"/>
            <a:ext cx="1200329" cy="6510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/>
            <a:r>
              <a:rPr lang="ko-KR" altLang="en-US" sz="6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</a:t>
            </a:r>
            <a:r>
              <a:rPr lang="en-US" altLang="ko-KR" sz="6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endParaRPr lang="ko-KR" altLang="en-US" sz="6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11A91-765E-4D04-A227-D4789C5E2B41}"/>
              </a:ext>
            </a:extLst>
          </p:cNvPr>
          <p:cNvSpPr txBox="1"/>
          <p:nvPr/>
        </p:nvSpPr>
        <p:spPr>
          <a:xfrm>
            <a:off x="425484" y="857617"/>
            <a:ext cx="27952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8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endParaRPr lang="ko-KR" altLang="en-US" sz="88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4CF9BE-6CF5-46B6-B4A0-1917F659A64A}"/>
              </a:ext>
            </a:extLst>
          </p:cNvPr>
          <p:cNvSpPr txBox="1"/>
          <p:nvPr/>
        </p:nvSpPr>
        <p:spPr>
          <a:xfrm>
            <a:off x="451970" y="9606303"/>
            <a:ext cx="15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newscat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4C46391-61CC-4525-A9D3-C1CC67A4B5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99" t="20304" r="32008" b="33146"/>
          <a:stretch/>
        </p:blipFill>
        <p:spPr>
          <a:xfrm rot="21248135" flipH="1">
            <a:off x="622906" y="8908859"/>
            <a:ext cx="1044102" cy="8894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C2D4619-9617-46CC-8320-06F86E8E64A5}"/>
              </a:ext>
            </a:extLst>
          </p:cNvPr>
          <p:cNvSpPr txBox="1"/>
          <p:nvPr/>
        </p:nvSpPr>
        <p:spPr>
          <a:xfrm>
            <a:off x="857655" y="4766425"/>
            <a:ext cx="1200329" cy="212365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/>
            <a:r>
              <a:rPr lang="en-US" altLang="ko-KR" sz="6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endParaRPr lang="ko-KR" altLang="en-US" sz="6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DC5C47-9DB0-4E75-84A8-125D0E433CD1}"/>
              </a:ext>
            </a:extLst>
          </p:cNvPr>
          <p:cNvSpPr txBox="1"/>
          <p:nvPr/>
        </p:nvSpPr>
        <p:spPr>
          <a:xfrm>
            <a:off x="3940828" y="1028700"/>
            <a:ext cx="12442172" cy="10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TABLE </a:t>
            </a:r>
            <a:r>
              <a:rPr lang="ko-KR" altLang="en-US" sz="4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설명 및 </a:t>
            </a:r>
            <a:r>
              <a:rPr lang="en-US" altLang="ko-KR" sz="4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Key </a:t>
            </a:r>
            <a:r>
              <a:rPr lang="ko-KR" altLang="en-US" sz="4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관계</a:t>
            </a:r>
            <a:endParaRPr lang="en-US" altLang="ko-KR" sz="4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84CAF1-9CEE-4EA2-B46B-F59BC9D6B993}"/>
              </a:ext>
            </a:extLst>
          </p:cNvPr>
          <p:cNvSpPr txBox="1"/>
          <p:nvPr/>
        </p:nvSpPr>
        <p:spPr>
          <a:xfrm>
            <a:off x="-3505200" y="2705100"/>
            <a:ext cx="1543519" cy="366254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0: 정치</a:t>
            </a:r>
          </a:p>
          <a:p>
            <a:r>
              <a:rPr lang="ko-KR" altLang="en-US" sz="2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1: 경제</a:t>
            </a:r>
          </a:p>
          <a:p>
            <a:r>
              <a:rPr lang="ko-KR" altLang="en-US" sz="2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2: 사회</a:t>
            </a:r>
          </a:p>
          <a:p>
            <a:r>
              <a:rPr lang="ko-KR" altLang="en-US" sz="2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3: 국제</a:t>
            </a:r>
          </a:p>
          <a:p>
            <a:r>
              <a:rPr lang="ko-KR" altLang="en-US" sz="2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4: 스포츠</a:t>
            </a:r>
          </a:p>
          <a:p>
            <a:endParaRPr lang="ko-KR" altLang="en-US" sz="105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endParaRPr lang="ko-KR" altLang="en-US" sz="27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0: </a:t>
            </a:r>
            <a:r>
              <a:rPr lang="ko-KR" altLang="en-US" sz="27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dislike</a:t>
            </a:r>
            <a:endParaRPr lang="ko-KR" altLang="en-US" sz="27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1: </a:t>
            </a:r>
            <a:r>
              <a:rPr lang="ko-KR" altLang="en-US" sz="27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like</a:t>
            </a:r>
            <a:endParaRPr lang="en-US" altLang="ko-KR" sz="27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C88F0F-BF24-42E9-81BE-715D221AE4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25" t="2317" r="2766" b="1429"/>
          <a:stretch/>
        </p:blipFill>
        <p:spPr>
          <a:xfrm>
            <a:off x="3447353" y="3757253"/>
            <a:ext cx="8844735" cy="510228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9307E1F-8B69-4C8D-BABD-0F659D3B56E3}"/>
              </a:ext>
            </a:extLst>
          </p:cNvPr>
          <p:cNvSpPr txBox="1"/>
          <p:nvPr/>
        </p:nvSpPr>
        <p:spPr>
          <a:xfrm>
            <a:off x="12649200" y="3638206"/>
            <a:ext cx="4348563" cy="4527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[USER LOG </a:t>
            </a:r>
            <a:r>
              <a:rPr lang="ko-KR" altLang="en-US" sz="3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無</a:t>
            </a:r>
            <a:r>
              <a:rPr lang="en-US" altLang="ko-KR" sz="3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랜덤한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뉴스 제공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이후 해당 유저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관심사 및 피드백 업데이트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A5BF47-88F8-4D47-8371-13540B793F76}"/>
              </a:ext>
            </a:extLst>
          </p:cNvPr>
          <p:cNvSpPr txBox="1"/>
          <p:nvPr/>
        </p:nvSpPr>
        <p:spPr>
          <a:xfrm>
            <a:off x="12649199" y="6831180"/>
            <a:ext cx="5409099" cy="16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[USER LOG </a:t>
            </a:r>
            <a:r>
              <a:rPr lang="ko-KR" altLang="en-US" sz="3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有</a:t>
            </a:r>
            <a:r>
              <a:rPr lang="en-US" altLang="ko-KR" sz="3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유저 취향 학습하여 맞춤형 고도화 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891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3482" y="2356674"/>
            <a:ext cx="14975069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9400" y="639654"/>
            <a:ext cx="15059329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4001" y="608198"/>
            <a:ext cx="43148" cy="9271840"/>
            <a:chOff x="3768337" y="608198"/>
            <a:chExt cx="43148" cy="92718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846009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73883" y="3709258"/>
            <a:ext cx="2892527" cy="85552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8675" y="7940977"/>
            <a:ext cx="2066312" cy="12451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B3678E9-D7D1-44FA-A748-EBAAF0A77043}"/>
              </a:ext>
            </a:extLst>
          </p:cNvPr>
          <p:cNvSpPr txBox="1"/>
          <p:nvPr/>
        </p:nvSpPr>
        <p:spPr>
          <a:xfrm>
            <a:off x="615864" y="2408297"/>
            <a:ext cx="1200329" cy="6510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/>
            <a:r>
              <a:rPr lang="ko-KR" altLang="en-US" sz="6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endParaRPr lang="ko-KR" altLang="en-US" sz="6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11A91-765E-4D04-A227-D4789C5E2B41}"/>
              </a:ext>
            </a:extLst>
          </p:cNvPr>
          <p:cNvSpPr txBox="1"/>
          <p:nvPr/>
        </p:nvSpPr>
        <p:spPr>
          <a:xfrm>
            <a:off x="425484" y="857617"/>
            <a:ext cx="27952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8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endParaRPr lang="ko-KR" altLang="en-US" sz="88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4CF9BE-6CF5-46B6-B4A0-1917F659A64A}"/>
              </a:ext>
            </a:extLst>
          </p:cNvPr>
          <p:cNvSpPr txBox="1"/>
          <p:nvPr/>
        </p:nvSpPr>
        <p:spPr>
          <a:xfrm>
            <a:off x="451970" y="9606303"/>
            <a:ext cx="15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newscat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4C46391-61CC-4525-A9D3-C1CC67A4B58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99" t="20304" r="32008" b="33146"/>
          <a:stretch/>
        </p:blipFill>
        <p:spPr>
          <a:xfrm rot="21248135" flipH="1">
            <a:off x="622906" y="8908859"/>
            <a:ext cx="1044102" cy="8894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54CE49-E18B-44B7-BC43-BA8F010794EA}"/>
              </a:ext>
            </a:extLst>
          </p:cNvPr>
          <p:cNvSpPr txBox="1"/>
          <p:nvPr/>
        </p:nvSpPr>
        <p:spPr>
          <a:xfrm>
            <a:off x="4448687" y="8038564"/>
            <a:ext cx="11934313" cy="2057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시간 내 카카오톡 </a:t>
            </a:r>
            <a:r>
              <a:rPr lang="ko-KR" altLang="en-US" sz="27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챗봇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권한 획득 불가 → </a:t>
            </a:r>
            <a:r>
              <a:rPr lang="ko-KR" altLang="en-US" sz="27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텔레그램</a:t>
            </a:r>
            <a:r>
              <a:rPr lang="ko-KR" altLang="en-US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7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챗봇</a:t>
            </a:r>
            <a:r>
              <a:rPr lang="ko-KR" altLang="en-US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활용</a:t>
            </a:r>
            <a:endParaRPr lang="en-US" altLang="ko-KR" sz="2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27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CUI</a:t>
            </a:r>
            <a:r>
              <a:rPr lang="ko-KR" altLang="en-US" sz="27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커맨드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명령어 구현 → 추후 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GUI 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커맨드 추가 예정</a:t>
            </a:r>
            <a:endParaRPr lang="en-US" altLang="ko-KR" sz="2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MZ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세대들의 성향을 반영한 </a:t>
            </a:r>
            <a:r>
              <a:rPr lang="en-US" altLang="ko-KR" sz="27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</a:t>
            </a:r>
            <a:r>
              <a:rPr lang="ko-KR" altLang="en-US" sz="27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급의 </a:t>
            </a:r>
            <a:r>
              <a:rPr lang="ko-KR" altLang="en-US" sz="2700" b="1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키치한</a:t>
            </a:r>
            <a:r>
              <a:rPr lang="ko-KR" altLang="en-US" sz="27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뉴스 </a:t>
            </a:r>
            <a:r>
              <a:rPr lang="ko-KR" altLang="en-US" sz="2700" b="1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캣</a:t>
            </a:r>
            <a:r>
              <a:rPr lang="en-US" altLang="ko-KR" sz="27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(category-cat)</a:t>
            </a:r>
            <a:r>
              <a:rPr lang="ko-KR" altLang="en-US" sz="27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컨셉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매번 다른 인사말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제공 등으로 캐릭터와 대화하는 느낌 전달하며 </a:t>
            </a:r>
            <a:r>
              <a:rPr lang="ko-KR" altLang="en-US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소비자 경험 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증대</a:t>
            </a:r>
            <a:endParaRPr lang="en-US" altLang="ko-KR" sz="2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0283F3-CFDC-41F6-890D-DF7B1F786D78}"/>
              </a:ext>
            </a:extLst>
          </p:cNvPr>
          <p:cNvSpPr txBox="1"/>
          <p:nvPr/>
        </p:nvSpPr>
        <p:spPr>
          <a:xfrm>
            <a:off x="3940828" y="1028700"/>
            <a:ext cx="12442172" cy="10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r>
              <a:rPr lang="ko-KR" altLang="en-US" sz="4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소개 및 기능</a:t>
            </a:r>
            <a:endParaRPr lang="en-US" altLang="ko-KR" sz="4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36018C4-FFA6-4F5A-A56C-A9848C106A31}"/>
              </a:ext>
            </a:extLst>
          </p:cNvPr>
          <p:cNvGrpSpPr/>
          <p:nvPr/>
        </p:nvGrpSpPr>
        <p:grpSpPr>
          <a:xfrm>
            <a:off x="4328139" y="2717455"/>
            <a:ext cx="12025753" cy="5059068"/>
            <a:chOff x="4419121" y="5067300"/>
            <a:chExt cx="12025753" cy="505906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45AD6A9-4FDF-480E-BEF9-15C415F6DE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31840"/>
            <a:stretch/>
          </p:blipFill>
          <p:spPr>
            <a:xfrm>
              <a:off x="4419121" y="5110219"/>
              <a:ext cx="2917011" cy="447580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5A25497-3107-4991-9917-A631ABE1A6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5983" b="3593"/>
            <a:stretch/>
          </p:blipFill>
          <p:spPr>
            <a:xfrm>
              <a:off x="10488087" y="5101903"/>
              <a:ext cx="2550838" cy="4475802"/>
            </a:xfrm>
            <a:prstGeom prst="rect">
              <a:avLst/>
            </a:prstGeom>
          </p:spPr>
        </p:pic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497B6874-B7C0-4035-8AF1-7653ECF46A84}"/>
                </a:ext>
              </a:extLst>
            </p:cNvPr>
            <p:cNvSpPr/>
            <p:nvPr/>
          </p:nvSpPr>
          <p:spPr>
            <a:xfrm>
              <a:off x="8244730" y="6853632"/>
              <a:ext cx="1280270" cy="114300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05D906E-94A4-4CCA-82C1-49505465CB8C}"/>
                </a:ext>
              </a:extLst>
            </p:cNvPr>
            <p:cNvSpPr txBox="1"/>
            <p:nvPr/>
          </p:nvSpPr>
          <p:spPr>
            <a:xfrm>
              <a:off x="5048626" y="9490689"/>
              <a:ext cx="2276671" cy="62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0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카카오톡 </a:t>
              </a:r>
              <a:r>
                <a:rPr lang="ko-KR" altLang="en-US" sz="2000" dirty="0" err="1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챗봇</a:t>
              </a:r>
              <a:endPara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B81A46-8F41-4BF5-9207-D178AB9DD790}"/>
                </a:ext>
              </a:extLst>
            </p:cNvPr>
            <p:cNvSpPr txBox="1"/>
            <p:nvPr/>
          </p:nvSpPr>
          <p:spPr>
            <a:xfrm>
              <a:off x="12510462" y="9501325"/>
              <a:ext cx="2276671" cy="62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000" dirty="0" err="1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텔레그램</a:t>
              </a:r>
              <a:r>
                <a:rPr lang="ko-KR" altLang="en-US" sz="20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ko-KR" altLang="en-US" sz="2000" dirty="0" err="1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챗봇</a:t>
              </a:r>
              <a:endPara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A811DEE-2879-4540-9932-4DDCB666E4D0}"/>
                </a:ext>
              </a:extLst>
            </p:cNvPr>
            <p:cNvGrpSpPr/>
            <p:nvPr/>
          </p:nvGrpSpPr>
          <p:grpSpPr>
            <a:xfrm>
              <a:off x="13338053" y="5067300"/>
              <a:ext cx="3106821" cy="4508024"/>
              <a:chOff x="12098494" y="4653786"/>
              <a:chExt cx="3575364" cy="5187885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6B01124A-4763-4D35-AF0B-0A11DABFDA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t="28224"/>
              <a:stretch/>
            </p:blipFill>
            <p:spPr>
              <a:xfrm>
                <a:off x="12098494" y="5433907"/>
                <a:ext cx="3575364" cy="4407764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9D1F8CEF-B9B3-489B-B7D7-EFBBE95442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b="77492"/>
              <a:stretch/>
            </p:blipFill>
            <p:spPr>
              <a:xfrm>
                <a:off x="12098494" y="4653786"/>
                <a:ext cx="3575364" cy="138221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8610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16846" y="1893176"/>
            <a:ext cx="4380326" cy="20482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263383" y="5458079"/>
            <a:ext cx="5493831" cy="5028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87537" y="3605104"/>
            <a:ext cx="3826087" cy="313458"/>
            <a:chOff x="2522541" y="3605104"/>
            <a:chExt cx="3826087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80E341E-D0B5-4017-A27C-82A8B4838D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9" t="20304" r="32008" b="33146"/>
          <a:stretch/>
        </p:blipFill>
        <p:spPr>
          <a:xfrm flipH="1">
            <a:off x="-3951200" y="3178999"/>
            <a:ext cx="1806621" cy="153897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00A4B2D-C8AD-46A6-9DDE-8253AC1709EA}"/>
              </a:ext>
            </a:extLst>
          </p:cNvPr>
          <p:cNvGrpSpPr/>
          <p:nvPr/>
        </p:nvGrpSpPr>
        <p:grpSpPr>
          <a:xfrm>
            <a:off x="9420359" y="2247900"/>
            <a:ext cx="8482074" cy="6566185"/>
            <a:chOff x="7627920" y="2247900"/>
            <a:chExt cx="8482074" cy="6566185"/>
          </a:xfrm>
        </p:grpSpPr>
        <p:pic>
          <p:nvPicPr>
            <p:cNvPr id="2" name="Object 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7920" y="2247900"/>
              <a:ext cx="887406" cy="656618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7952C6-6757-4CC3-9786-FAC98EDEA8B8}"/>
                </a:ext>
              </a:extLst>
            </p:cNvPr>
            <p:cNvSpPr txBox="1"/>
            <p:nvPr/>
          </p:nvSpPr>
          <p:spPr>
            <a:xfrm>
              <a:off x="8729276" y="2475224"/>
              <a:ext cx="4038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 소개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0C60B5-733D-4EFA-9187-C8D3EFE73EB6}"/>
                </a:ext>
              </a:extLst>
            </p:cNvPr>
            <p:cNvSpPr txBox="1"/>
            <p:nvPr/>
          </p:nvSpPr>
          <p:spPr>
            <a:xfrm>
              <a:off x="8729276" y="3486821"/>
              <a:ext cx="73807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서비스 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A502E0-FBFA-4582-B757-9ED027FBA1F6}"/>
                </a:ext>
              </a:extLst>
            </p:cNvPr>
            <p:cNvSpPr txBox="1"/>
            <p:nvPr/>
          </p:nvSpPr>
          <p:spPr>
            <a:xfrm>
              <a:off x="8729276" y="4554897"/>
              <a:ext cx="73807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분석 과정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7D1B3F-55EC-49B2-80A3-202C91262093}"/>
                </a:ext>
              </a:extLst>
            </p:cNvPr>
            <p:cNvSpPr txBox="1"/>
            <p:nvPr/>
          </p:nvSpPr>
          <p:spPr>
            <a:xfrm>
              <a:off x="8729276" y="5622973"/>
              <a:ext cx="73807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서비스 구현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BA33F3-6D7B-4707-A0FC-C9FE55C4EB95}"/>
                </a:ext>
              </a:extLst>
            </p:cNvPr>
            <p:cNvSpPr txBox="1"/>
            <p:nvPr/>
          </p:nvSpPr>
          <p:spPr>
            <a:xfrm>
              <a:off x="8729276" y="6691049"/>
              <a:ext cx="73807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서비스 시연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B8064B-5F15-4282-9254-33C68576E939}"/>
                </a:ext>
              </a:extLst>
            </p:cNvPr>
            <p:cNvSpPr txBox="1"/>
            <p:nvPr/>
          </p:nvSpPr>
          <p:spPr>
            <a:xfrm>
              <a:off x="8729276" y="7759125"/>
              <a:ext cx="73807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향후 계획 및 발전 방향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28B7CDA-8823-46A6-BACE-DE541B445907}"/>
              </a:ext>
            </a:extLst>
          </p:cNvPr>
          <p:cNvSpPr txBox="1"/>
          <p:nvPr/>
        </p:nvSpPr>
        <p:spPr>
          <a:xfrm>
            <a:off x="2802128" y="7250645"/>
            <a:ext cx="394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newscat</a:t>
            </a:r>
            <a:endParaRPr lang="ko-KR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A501164-2450-4549-8982-0006166FE43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99" t="20304" r="32008" b="33146"/>
          <a:stretch/>
        </p:blipFill>
        <p:spPr>
          <a:xfrm rot="21248135" flipH="1">
            <a:off x="3230407" y="5286500"/>
            <a:ext cx="2596603" cy="22119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658BF45-2D77-4921-BA7F-B1AD71D4B741}"/>
              </a:ext>
            </a:extLst>
          </p:cNvPr>
          <p:cNvSpPr txBox="1"/>
          <p:nvPr/>
        </p:nvSpPr>
        <p:spPr>
          <a:xfrm>
            <a:off x="3803411" y="633539"/>
            <a:ext cx="10681179" cy="471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나만의 뉴스 콘텐츠 큐레이션 서비스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뉴스캣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(NEWSCAT)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4F459FB-DB7F-40EE-937C-ED3C4D46BC6F}"/>
              </a:ext>
            </a:extLst>
          </p:cNvPr>
          <p:cNvSpPr/>
          <p:nvPr/>
        </p:nvSpPr>
        <p:spPr>
          <a:xfrm>
            <a:off x="2518516" y="4457700"/>
            <a:ext cx="4484248" cy="4419600"/>
          </a:xfrm>
          <a:prstGeom prst="ellipse">
            <a:avLst/>
          </a:prstGeom>
          <a:noFill/>
          <a:ln w="76200">
            <a:gradFill>
              <a:gsLst>
                <a:gs pos="0">
                  <a:srgbClr val="FF0000"/>
                </a:gs>
                <a:gs pos="18000">
                  <a:srgbClr val="FFC000"/>
                </a:gs>
                <a:gs pos="39000">
                  <a:srgbClr val="FFFF00"/>
                </a:gs>
                <a:gs pos="97283">
                  <a:srgbClr val="7030A0"/>
                </a:gs>
                <a:gs pos="78000">
                  <a:schemeClr val="tx2">
                    <a:lumMod val="60000"/>
                    <a:lumOff val="40000"/>
                  </a:schemeClr>
                </a:gs>
                <a:gs pos="57000">
                  <a:srgbClr val="00B05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074B2F-EF30-451C-8512-2D3EB2824A20}"/>
              </a:ext>
            </a:extLst>
          </p:cNvPr>
          <p:cNvCxnSpPr>
            <a:cxnSpLocks/>
          </p:cNvCxnSpPr>
          <p:nvPr/>
        </p:nvCxnSpPr>
        <p:spPr>
          <a:xfrm>
            <a:off x="8737600" y="1598924"/>
            <a:ext cx="0" cy="788797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3482" y="2356674"/>
            <a:ext cx="14975069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9400" y="639654"/>
            <a:ext cx="15059329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4001" y="608198"/>
            <a:ext cx="43148" cy="9271840"/>
            <a:chOff x="3768337" y="608198"/>
            <a:chExt cx="43148" cy="92718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846009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35875" y="4074356"/>
            <a:ext cx="2892527" cy="85552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B3678E9-D7D1-44FA-A748-EBAAF0A77043}"/>
              </a:ext>
            </a:extLst>
          </p:cNvPr>
          <p:cNvSpPr txBox="1"/>
          <p:nvPr/>
        </p:nvSpPr>
        <p:spPr>
          <a:xfrm>
            <a:off x="615864" y="2408297"/>
            <a:ext cx="1200329" cy="6510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/>
            <a:r>
              <a:rPr lang="ko-KR" altLang="en-US" sz="6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endParaRPr lang="ko-KR" altLang="en-US" sz="6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11A91-765E-4D04-A227-D4789C5E2B41}"/>
              </a:ext>
            </a:extLst>
          </p:cNvPr>
          <p:cNvSpPr txBox="1"/>
          <p:nvPr/>
        </p:nvSpPr>
        <p:spPr>
          <a:xfrm>
            <a:off x="425484" y="857617"/>
            <a:ext cx="27952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8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endParaRPr lang="ko-KR" altLang="en-US" sz="88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4CF9BE-6CF5-46B6-B4A0-1917F659A64A}"/>
              </a:ext>
            </a:extLst>
          </p:cNvPr>
          <p:cNvSpPr txBox="1"/>
          <p:nvPr/>
        </p:nvSpPr>
        <p:spPr>
          <a:xfrm>
            <a:off x="451970" y="9606303"/>
            <a:ext cx="15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newscat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4C46391-61CC-4525-A9D3-C1CC67A4B5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99" t="20304" r="32008" b="33146"/>
          <a:stretch/>
        </p:blipFill>
        <p:spPr>
          <a:xfrm rot="21248135" flipH="1">
            <a:off x="622906" y="8908859"/>
            <a:ext cx="1044102" cy="88942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AC87F9C-F073-4DAB-A051-A954BA55CC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9595" y="3275100"/>
            <a:ext cx="4723207" cy="563345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641E22E-A976-4F3D-8284-F906EB9975A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771"/>
          <a:stretch/>
        </p:blipFill>
        <p:spPr>
          <a:xfrm>
            <a:off x="8029307" y="3275100"/>
            <a:ext cx="4594418" cy="563345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C5212A4-3BA7-4B1F-830D-6E7D8BF472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45004" y="3283279"/>
            <a:ext cx="4689124" cy="565666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CBC9977-7B7E-4557-A23A-D21594D89A3D}"/>
              </a:ext>
            </a:extLst>
          </p:cNvPr>
          <p:cNvSpPr txBox="1"/>
          <p:nvPr/>
        </p:nvSpPr>
        <p:spPr>
          <a:xfrm>
            <a:off x="2560722" y="8831553"/>
            <a:ext cx="5197470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카테고리 선택</a:t>
            </a:r>
            <a:endParaRPr lang="en-US" altLang="ko-KR" sz="2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5140F7-8CBA-4FD5-B398-B0181414A71A}"/>
              </a:ext>
            </a:extLst>
          </p:cNvPr>
          <p:cNvSpPr txBox="1"/>
          <p:nvPr/>
        </p:nvSpPr>
        <p:spPr>
          <a:xfrm>
            <a:off x="7696200" y="8831553"/>
            <a:ext cx="5197470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추천 </a:t>
            </a:r>
            <a:r>
              <a:rPr lang="ko-KR" altLang="en-US" sz="24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뉴스 </a:t>
            </a:r>
            <a:r>
              <a:rPr lang="en-US" altLang="ko-KR" sz="2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set </a:t>
            </a:r>
            <a:r>
              <a:rPr lang="ko-KR" altLang="en-US" sz="2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요청</a:t>
            </a:r>
            <a:endParaRPr lang="en-US" altLang="ko-KR" sz="2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5EB1F3-BC0C-4B79-9022-5896BE1AA3B0}"/>
              </a:ext>
            </a:extLst>
          </p:cNvPr>
          <p:cNvSpPr txBox="1"/>
          <p:nvPr/>
        </p:nvSpPr>
        <p:spPr>
          <a:xfrm>
            <a:off x="12899828" y="8831553"/>
            <a:ext cx="5197470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뉴스 피드백</a:t>
            </a:r>
            <a:r>
              <a:rPr lang="en-US" altLang="ko-KR" sz="2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2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만족도 반영</a:t>
            </a:r>
            <a:r>
              <a:rPr lang="en-US" altLang="ko-KR" sz="2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C53DDB-C9E8-4D6D-BA55-C53376A2EDE7}"/>
              </a:ext>
            </a:extLst>
          </p:cNvPr>
          <p:cNvSpPr txBox="1"/>
          <p:nvPr/>
        </p:nvSpPr>
        <p:spPr>
          <a:xfrm>
            <a:off x="3940828" y="1028700"/>
            <a:ext cx="12442172" cy="10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이용 방법</a:t>
            </a:r>
            <a:endParaRPr lang="en-US" altLang="ko-KR" sz="4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530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066768D-3F9A-49A5-9D98-DFF561B81531}"/>
              </a:ext>
            </a:extLst>
          </p:cNvPr>
          <p:cNvSpPr txBox="1"/>
          <p:nvPr/>
        </p:nvSpPr>
        <p:spPr>
          <a:xfrm>
            <a:off x="2454008" y="3448288"/>
            <a:ext cx="517618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39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239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94694B2-3787-4A3B-8608-75FA2D97C70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0491">
            <a:off x="-3235982" y="4788148"/>
            <a:ext cx="4040668" cy="31089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E61190-8A74-406D-8278-81C99CA3AE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43" t="21283" r="33781" b="57731"/>
          <a:stretch/>
        </p:blipFill>
        <p:spPr>
          <a:xfrm rot="250944">
            <a:off x="2788465" y="2667633"/>
            <a:ext cx="1902771" cy="9316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70E7CE-574E-4BAB-A1AC-0A930EA060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43" t="42203" r="33781" b="34731"/>
          <a:stretch/>
        </p:blipFill>
        <p:spPr>
          <a:xfrm rot="250944">
            <a:off x="2622200" y="3563578"/>
            <a:ext cx="2077161" cy="7411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23742F-ECD4-4745-A05A-FEA149FAA253}"/>
              </a:ext>
            </a:extLst>
          </p:cNvPr>
          <p:cNvSpPr txBox="1"/>
          <p:nvPr/>
        </p:nvSpPr>
        <p:spPr>
          <a:xfrm>
            <a:off x="7247418" y="4836136"/>
            <a:ext cx="54779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시연</a:t>
            </a:r>
          </a:p>
        </p:txBody>
      </p:sp>
    </p:spTree>
    <p:extLst>
      <p:ext uri="{BB962C8B-B14F-4D97-AF65-F5344CB8AC3E}">
        <p14:creationId xmlns:p14="http://schemas.microsoft.com/office/powerpoint/2010/main" val="1073203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066768D-3F9A-49A5-9D98-DFF561B81531}"/>
              </a:ext>
            </a:extLst>
          </p:cNvPr>
          <p:cNvSpPr txBox="1"/>
          <p:nvPr/>
        </p:nvSpPr>
        <p:spPr>
          <a:xfrm>
            <a:off x="2454008" y="3448288"/>
            <a:ext cx="517618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39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endParaRPr lang="ko-KR" altLang="en-US" sz="239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94694B2-3787-4A3B-8608-75FA2D97C70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0491">
            <a:off x="-3235982" y="4788148"/>
            <a:ext cx="4040668" cy="31089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E61190-8A74-406D-8278-81C99CA3AE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43" t="21283" r="33781" b="57731"/>
          <a:stretch/>
        </p:blipFill>
        <p:spPr>
          <a:xfrm rot="250944">
            <a:off x="2788465" y="2667633"/>
            <a:ext cx="1902771" cy="9316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70E7CE-574E-4BAB-A1AC-0A930EA060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43" t="42203" r="33781" b="34731"/>
          <a:stretch/>
        </p:blipFill>
        <p:spPr>
          <a:xfrm rot="250944">
            <a:off x="2622200" y="3563578"/>
            <a:ext cx="2077161" cy="7411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23742F-ECD4-4745-A05A-FEA149FAA253}"/>
              </a:ext>
            </a:extLst>
          </p:cNvPr>
          <p:cNvSpPr txBox="1"/>
          <p:nvPr/>
        </p:nvSpPr>
        <p:spPr>
          <a:xfrm>
            <a:off x="7247418" y="4836136"/>
            <a:ext cx="88307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6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계획 및 발전 </a:t>
            </a:r>
            <a:r>
              <a: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방향</a:t>
            </a:r>
          </a:p>
        </p:txBody>
      </p:sp>
    </p:spTree>
    <p:extLst>
      <p:ext uri="{BB962C8B-B14F-4D97-AF65-F5344CB8AC3E}">
        <p14:creationId xmlns:p14="http://schemas.microsoft.com/office/powerpoint/2010/main" val="3224262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819400" y="9554442"/>
            <a:ext cx="15059329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4001" y="608198"/>
            <a:ext cx="43148" cy="9271840"/>
            <a:chOff x="3768337" y="608198"/>
            <a:chExt cx="43148" cy="92718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846009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66287" y="8057180"/>
            <a:ext cx="2066312" cy="12451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B3678E9-D7D1-44FA-A748-EBAAF0A77043}"/>
              </a:ext>
            </a:extLst>
          </p:cNvPr>
          <p:cNvSpPr txBox="1"/>
          <p:nvPr/>
        </p:nvSpPr>
        <p:spPr>
          <a:xfrm>
            <a:off x="615864" y="2408297"/>
            <a:ext cx="1200329" cy="6510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/>
            <a:r>
              <a:rPr lang="ko-KR" altLang="en-US" sz="6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발전 방향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11A91-765E-4D04-A227-D4789C5E2B41}"/>
              </a:ext>
            </a:extLst>
          </p:cNvPr>
          <p:cNvSpPr txBox="1"/>
          <p:nvPr/>
        </p:nvSpPr>
        <p:spPr>
          <a:xfrm>
            <a:off x="425484" y="857617"/>
            <a:ext cx="27952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8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endParaRPr lang="ko-KR" altLang="en-US" sz="88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4CF9BE-6CF5-46B6-B4A0-1917F659A64A}"/>
              </a:ext>
            </a:extLst>
          </p:cNvPr>
          <p:cNvSpPr txBox="1"/>
          <p:nvPr/>
        </p:nvSpPr>
        <p:spPr>
          <a:xfrm>
            <a:off x="451970" y="9606303"/>
            <a:ext cx="15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newscat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4C46391-61CC-4525-A9D3-C1CC67A4B5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99" t="20304" r="32008" b="33146"/>
          <a:stretch/>
        </p:blipFill>
        <p:spPr>
          <a:xfrm rot="21248135" flipH="1">
            <a:off x="622906" y="8908859"/>
            <a:ext cx="1044102" cy="8894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6A474DD-6B3C-47F8-A9E2-1BE5218788ED}"/>
              </a:ext>
            </a:extLst>
          </p:cNvPr>
          <p:cNvSpPr txBox="1"/>
          <p:nvPr/>
        </p:nvSpPr>
        <p:spPr>
          <a:xfrm>
            <a:off x="3393793" y="7931399"/>
            <a:ext cx="13190695" cy="1248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카테고리 및 해시태그 활용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특정 분야 전문 뉴스 큐레이션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서비스 발전 가능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ex)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해외 축구 이슈 큐레이션 서비스</a:t>
            </a:r>
            <a:endParaRPr lang="en-US" altLang="ko-KR" sz="28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1DAD2E-5CD4-4FA9-ABB6-B69C2460F4A6}"/>
              </a:ext>
            </a:extLst>
          </p:cNvPr>
          <p:cNvGrpSpPr/>
          <p:nvPr/>
        </p:nvGrpSpPr>
        <p:grpSpPr>
          <a:xfrm>
            <a:off x="3227637" y="1000754"/>
            <a:ext cx="14651092" cy="6077882"/>
            <a:chOff x="3211424" y="1504018"/>
            <a:chExt cx="14651092" cy="607788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09497F-845D-4DBD-92DA-7FB0CB5B29DC}"/>
                </a:ext>
              </a:extLst>
            </p:cNvPr>
            <p:cNvSpPr txBox="1"/>
            <p:nvPr/>
          </p:nvSpPr>
          <p:spPr>
            <a:xfrm>
              <a:off x="4103137" y="1504018"/>
              <a:ext cx="13759379" cy="607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10000"/>
                </a:lnSpc>
              </a:pPr>
              <a:r>
                <a:rPr lang="ko-KR" altLang="en-US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</a:t>
              </a:r>
              <a:r>
                <a:rPr lang="ko-KR" altLang="en-US" sz="27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유저 수 증가 </a:t>
              </a:r>
              <a:r>
                <a:rPr lang="en-US" altLang="ko-KR" sz="27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&amp;</a:t>
              </a:r>
              <a:r>
                <a:rPr lang="ko-KR" altLang="en-US" sz="27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유저 피드백 </a:t>
              </a:r>
              <a:r>
                <a:rPr lang="en-US" altLang="ko-KR" sz="27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log </a:t>
              </a:r>
              <a:r>
                <a:rPr lang="ko-KR" altLang="en-US" sz="27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누적</a:t>
              </a:r>
              <a:r>
                <a:rPr lang="ko-KR" altLang="en-US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에 따른 콘텐츠 및 협업 필터링 </a:t>
              </a:r>
              <a:r>
                <a:rPr lang="ko-KR" altLang="en-US" sz="2700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학습 고도화</a:t>
              </a:r>
              <a:r>
                <a:rPr lang="ko-KR" altLang="en-US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→ 추천 정확도 향상</a:t>
              </a:r>
              <a:endPara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210000"/>
                </a:lnSpc>
              </a:pPr>
              <a:r>
                <a:rPr lang="ko-KR" altLang="en-US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</a:t>
              </a:r>
              <a:r>
                <a:rPr lang="ko-KR" altLang="en-US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대용량의 뉴스 </a:t>
              </a:r>
              <a:r>
                <a:rPr lang="en-US" altLang="ko-KR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Data</a:t>
              </a:r>
              <a:r>
                <a:rPr lang="ko-KR" altLang="en-US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누적 및 활용하도록 서버</a:t>
              </a:r>
              <a:r>
                <a:rPr lang="en-US" altLang="ko-KR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/DB </a:t>
              </a:r>
              <a:r>
                <a:rPr lang="ko-KR" altLang="en-US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고도화 → 정확도 향상</a:t>
              </a:r>
              <a:r>
                <a:rPr lang="en-US" altLang="ko-KR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실시간 </a:t>
              </a:r>
              <a:r>
                <a:rPr lang="ko-KR" altLang="en-US" sz="27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크롤링</a:t>
              </a:r>
              <a:r>
                <a:rPr lang="ko-KR" altLang="en-US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확장</a:t>
              </a:r>
              <a:endPara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210000"/>
                </a:lnSpc>
              </a:pPr>
              <a:r>
                <a:rPr lang="ko-KR" altLang="en-US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</a:t>
              </a:r>
              <a:r>
                <a:rPr lang="ko-KR" altLang="en-US" sz="2700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실시간 </a:t>
              </a:r>
              <a:r>
                <a:rPr lang="ko-KR" altLang="en-US" sz="2700" b="1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크롤링</a:t>
              </a:r>
              <a:r>
                <a:rPr lang="ko-KR" altLang="en-US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→ 기사가 업로드 되는 즉시의 가장 최신 뉴스 제공</a:t>
              </a:r>
              <a:endPara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210000"/>
                </a:lnSpc>
              </a:pPr>
              <a:r>
                <a:rPr lang="ko-KR" altLang="en-US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</a:t>
              </a:r>
              <a:r>
                <a:rPr lang="ko-KR" altLang="en-US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추천 시 상위 유사도 </a:t>
              </a:r>
              <a:r>
                <a:rPr lang="en-US" altLang="ko-KR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</a:t>
              </a:r>
              <a:r>
                <a:rPr lang="ko-KR" altLang="en-US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개의 순위가 아닌</a:t>
              </a:r>
              <a:r>
                <a:rPr lang="en-US" altLang="ko-KR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특정 점수 이상으로 범위 지정 →</a:t>
              </a:r>
              <a:endPara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210000"/>
                </a:lnSpc>
              </a:pPr>
              <a:r>
                <a:rPr lang="en-US" altLang="ko-KR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</a:t>
              </a:r>
              <a:r>
                <a:rPr lang="ko-KR" altLang="en-US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요청 시 마다 매번  다른</a:t>
              </a:r>
              <a:r>
                <a:rPr lang="en-US" altLang="ko-KR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다양한 </a:t>
              </a:r>
              <a:r>
                <a:rPr lang="en-US" altLang="ko-KR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set</a:t>
              </a:r>
              <a:r>
                <a:rPr lang="ko-KR" altLang="en-US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의 뉴스 콘텐츠 제공 가능</a:t>
              </a:r>
              <a:endPara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210000"/>
                </a:lnSpc>
              </a:pPr>
              <a:r>
                <a:rPr lang="en-US" altLang="ko-KR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:</a:t>
              </a:r>
              <a:r>
                <a:rPr lang="ko-KR" altLang="en-US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성능 지표를 활용한 모델링 검정 적용 → 추천 정확도 향상</a:t>
              </a:r>
              <a:endPara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210000"/>
                </a:lnSpc>
              </a:pPr>
              <a:r>
                <a:rPr lang="en-US" altLang="ko-KR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: </a:t>
              </a:r>
              <a:r>
                <a:rPr lang="ko-KR" altLang="en-US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파일럿 형식의 </a:t>
              </a:r>
              <a:r>
                <a:rPr lang="ko-KR" altLang="en-US" sz="27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실제 서비스</a:t>
              </a:r>
              <a:r>
                <a:rPr lang="ko-KR" altLang="en-US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를</a:t>
              </a:r>
              <a:r>
                <a:rPr lang="en-US" altLang="ko-KR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단기간 운영하며 추천 시스템 고도화 예정</a:t>
              </a:r>
              <a:endPara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9C69F80-8726-4431-BC96-124926895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hotocopy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43" t="22375" r="45252" b="57731"/>
            <a:stretch/>
          </p:blipFill>
          <p:spPr>
            <a:xfrm rot="21332987">
              <a:off x="3211424" y="1672926"/>
              <a:ext cx="968040" cy="689041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76AE8E5-2C81-4BF6-B12C-0B73C5EF05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43" t="22375" r="45252" b="57731"/>
            <a:stretch/>
          </p:blipFill>
          <p:spPr>
            <a:xfrm rot="21332987">
              <a:off x="3211424" y="2525875"/>
              <a:ext cx="968040" cy="68904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8027FA7-15D1-4C27-8509-1E57E98B23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43" t="22375" r="45252" b="57731"/>
            <a:stretch/>
          </p:blipFill>
          <p:spPr>
            <a:xfrm rot="21332987">
              <a:off x="3211424" y="3369336"/>
              <a:ext cx="968040" cy="68904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38229FD-3BC7-486B-B507-3CC00A2BB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hotocopy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43" t="22375" r="45252" b="57731"/>
            <a:stretch/>
          </p:blipFill>
          <p:spPr>
            <a:xfrm rot="21332987">
              <a:off x="3211424" y="4283946"/>
              <a:ext cx="968040" cy="68904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12042F8-5C7D-4820-8AFE-BED0494F5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43" t="22375" r="45252" b="57731"/>
            <a:stretch/>
          </p:blipFill>
          <p:spPr>
            <a:xfrm rot="21332987">
              <a:off x="3211424" y="6798259"/>
              <a:ext cx="968040" cy="68904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CA40FFE-6A23-4C92-A042-4C4721A3F6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hotocopy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43" t="22375" r="45252" b="57731"/>
            <a:stretch/>
          </p:blipFill>
          <p:spPr>
            <a:xfrm rot="21332987">
              <a:off x="3211424" y="5919352"/>
              <a:ext cx="968040" cy="689041"/>
            </a:xfrm>
            <a:prstGeom prst="rect">
              <a:avLst/>
            </a:prstGeom>
          </p:spPr>
        </p:pic>
      </p:grpSp>
      <p:pic>
        <p:nvPicPr>
          <p:cNvPr id="30" name="Object 30">
            <a:extLst>
              <a:ext uri="{FF2B5EF4-FFF2-40B4-BE49-F238E27FC236}">
                <a16:creationId xmlns:a16="http://schemas.microsoft.com/office/drawing/2014/main" id="{CD3492AA-A757-4692-BAFA-8E72C6C8E916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59088" y="7274689"/>
            <a:ext cx="12174911" cy="205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84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6014" y="2899141"/>
            <a:ext cx="13617292" cy="49372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29E21A7-B934-4FCF-84AE-869C82873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1317">
            <a:off x="1498089" y="6013299"/>
            <a:ext cx="4040668" cy="31089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FD7FEB4-C65B-4906-87C1-95F52B4402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9" t="20304" r="32008" b="33146"/>
          <a:stretch/>
        </p:blipFill>
        <p:spPr>
          <a:xfrm rot="21248135" flipH="1">
            <a:off x="2053292" y="6057748"/>
            <a:ext cx="1044102" cy="8894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289A71-FBE6-4515-8358-D1D669ABB274}"/>
              </a:ext>
            </a:extLst>
          </p:cNvPr>
          <p:cNvSpPr txBox="1"/>
          <p:nvPr/>
        </p:nvSpPr>
        <p:spPr>
          <a:xfrm>
            <a:off x="3803411" y="2609054"/>
            <a:ext cx="10681179" cy="471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나만의 뉴스 콘텐츠 큐레이션 서비스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뉴스캣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(NEWSCAT)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4E24CDF-EC79-41F2-B42B-AA51AE79C6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9" t="20304" r="32008" b="33146"/>
          <a:stretch/>
        </p:blipFill>
        <p:spPr>
          <a:xfrm rot="1076650" flipH="1">
            <a:off x="14414675" y="4106018"/>
            <a:ext cx="1362949" cy="11610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066768D-3F9A-49A5-9D98-DFF561B81531}"/>
              </a:ext>
            </a:extLst>
          </p:cNvPr>
          <p:cNvSpPr txBox="1"/>
          <p:nvPr/>
        </p:nvSpPr>
        <p:spPr>
          <a:xfrm>
            <a:off x="2454008" y="3448288"/>
            <a:ext cx="517618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39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239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3E61190-8A74-406D-8278-81C99CA3AE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43" t="21283" r="33781" b="57731"/>
          <a:stretch/>
        </p:blipFill>
        <p:spPr>
          <a:xfrm rot="250944">
            <a:off x="2788465" y="2667633"/>
            <a:ext cx="1902771" cy="9316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70E7CE-574E-4BAB-A1AC-0A930EA06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43" t="42203" r="33781" b="34731"/>
          <a:stretch/>
        </p:blipFill>
        <p:spPr>
          <a:xfrm rot="250944">
            <a:off x="2622200" y="3563578"/>
            <a:ext cx="2077161" cy="7411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23742F-ECD4-4745-A05A-FEA149FAA253}"/>
              </a:ext>
            </a:extLst>
          </p:cNvPr>
          <p:cNvSpPr txBox="1"/>
          <p:nvPr/>
        </p:nvSpPr>
        <p:spPr>
          <a:xfrm>
            <a:off x="7247418" y="4836136"/>
            <a:ext cx="27952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소개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DEE9444-9A16-4429-A74F-29F7345048E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0491">
            <a:off x="-4772121" y="3928020"/>
            <a:ext cx="4040668" cy="31089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36A73AAA-0DCD-4566-9B37-18A50C2CA089}"/>
              </a:ext>
            </a:extLst>
          </p:cNvPr>
          <p:cNvSpPr txBox="1"/>
          <p:nvPr/>
        </p:nvSpPr>
        <p:spPr>
          <a:xfrm>
            <a:off x="15140634" y="2051958"/>
            <a:ext cx="2579119" cy="10380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ko-KR" sz="4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4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4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4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데이터 수집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https://github.com/hannuu96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https://blog.naver.com/hanyou96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2ECB4F-5FB9-45C3-938A-BC5C58E3D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40634" y="3571989"/>
            <a:ext cx="2065239" cy="2512838"/>
          </a:xfrm>
          <a:prstGeom prst="rect">
            <a:avLst/>
          </a:prstGeom>
        </p:spPr>
      </p:pic>
      <p:pic>
        <p:nvPicPr>
          <p:cNvPr id="35" name="Object 5">
            <a:extLst>
              <a:ext uri="{FF2B5EF4-FFF2-40B4-BE49-F238E27FC236}">
                <a16:creationId xmlns:a16="http://schemas.microsoft.com/office/drawing/2014/main" id="{A8E31A2F-17E9-46E9-803B-351A441FEA1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grpSp>
        <p:nvGrpSpPr>
          <p:cNvPr id="36" name="그룹 1004">
            <a:extLst>
              <a:ext uri="{FF2B5EF4-FFF2-40B4-BE49-F238E27FC236}">
                <a16:creationId xmlns:a16="http://schemas.microsoft.com/office/drawing/2014/main" id="{1A4D3120-5886-4F23-9D18-1E4958FDCF88}"/>
              </a:ext>
            </a:extLst>
          </p:cNvPr>
          <p:cNvGrpSpPr/>
          <p:nvPr/>
        </p:nvGrpSpPr>
        <p:grpSpPr>
          <a:xfrm>
            <a:off x="2254001" y="608198"/>
            <a:ext cx="43148" cy="9271840"/>
            <a:chOff x="3768337" y="608198"/>
            <a:chExt cx="43148" cy="9271840"/>
          </a:xfrm>
        </p:grpSpPr>
        <p:pic>
          <p:nvPicPr>
            <p:cNvPr id="37" name="Object 20">
              <a:extLst>
                <a:ext uri="{FF2B5EF4-FFF2-40B4-BE49-F238E27FC236}">
                  <a16:creationId xmlns:a16="http://schemas.microsoft.com/office/drawing/2014/main" id="{9293A01C-9A26-4324-84C1-57FA20522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846009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933DEA-6B99-4776-B248-09583766093E}"/>
              </a:ext>
            </a:extLst>
          </p:cNvPr>
          <p:cNvSpPr txBox="1"/>
          <p:nvPr/>
        </p:nvSpPr>
        <p:spPr>
          <a:xfrm>
            <a:off x="615864" y="2408297"/>
            <a:ext cx="1200329" cy="6510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/>
            <a:r>
              <a:rPr lang="ko-KR" altLang="en-US" sz="6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소개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A2D23B-1211-448E-9CE1-81D52C4680D3}"/>
              </a:ext>
            </a:extLst>
          </p:cNvPr>
          <p:cNvSpPr txBox="1"/>
          <p:nvPr/>
        </p:nvSpPr>
        <p:spPr>
          <a:xfrm>
            <a:off x="3368556" y="2051958"/>
            <a:ext cx="2579119" cy="7702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ko-KR" sz="4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4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4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4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데이터 모델링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추천 알고리즘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8"/>
              </a:rPr>
              <a:t>https://github.com/yejinee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D00206-C8DE-466C-B55D-5B0B219128BF}"/>
              </a:ext>
            </a:extLst>
          </p:cNvPr>
          <p:cNvSpPr txBox="1"/>
          <p:nvPr/>
        </p:nvSpPr>
        <p:spPr>
          <a:xfrm>
            <a:off x="7304364" y="2051958"/>
            <a:ext cx="2579119" cy="8164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ko-KR" sz="4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4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4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4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데이터 수집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9"/>
              </a:rPr>
              <a:t>https://github.com/songhk8634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341D4F1-5255-40BD-A8D4-3FD1B43D6497}"/>
              </a:ext>
            </a:extLst>
          </p:cNvPr>
          <p:cNvSpPr txBox="1"/>
          <p:nvPr/>
        </p:nvSpPr>
        <p:spPr>
          <a:xfrm>
            <a:off x="11260698" y="2051958"/>
            <a:ext cx="2579119" cy="7507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ko-KR" sz="4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4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4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4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서버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/DB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연동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챗봇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10"/>
              </a:rPr>
              <a:t>https://github.com/yoonstoneChoi/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3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6035DDA9-5A23-4E92-B971-C9F4F39749C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847" t="515"/>
          <a:stretch/>
        </p:blipFill>
        <p:spPr>
          <a:xfrm>
            <a:off x="11415515" y="3780540"/>
            <a:ext cx="1847547" cy="191712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480875C-B39C-4AA5-966A-ED0A782D7586}"/>
              </a:ext>
            </a:extLst>
          </p:cNvPr>
          <p:cNvSpPr txBox="1"/>
          <p:nvPr/>
        </p:nvSpPr>
        <p:spPr>
          <a:xfrm>
            <a:off x="5105400" y="557339"/>
            <a:ext cx="10681179" cy="471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나만의 뉴스 콘텐츠 큐레이션 서비스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뉴스캣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(NEWSCAT)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7BF2456-750E-4932-9AE5-B384CE998918}"/>
              </a:ext>
            </a:extLst>
          </p:cNvPr>
          <p:cNvSpPr txBox="1"/>
          <p:nvPr/>
        </p:nvSpPr>
        <p:spPr>
          <a:xfrm>
            <a:off x="451970" y="9606303"/>
            <a:ext cx="15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newscat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83E7BCAD-8B21-4869-B63A-8B5AE55A38D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grayscl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99" t="20304" r="32008" b="33146"/>
          <a:stretch/>
        </p:blipFill>
        <p:spPr>
          <a:xfrm rot="21248135" flipH="1">
            <a:off x="622906" y="8908859"/>
            <a:ext cx="1044102" cy="889420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8A21A14E-7743-4CCF-A58D-2FA7156641CD}"/>
              </a:ext>
            </a:extLst>
          </p:cNvPr>
          <p:cNvSpPr/>
          <p:nvPr/>
        </p:nvSpPr>
        <p:spPr>
          <a:xfrm>
            <a:off x="6773057" y="3288711"/>
            <a:ext cx="2943217" cy="2900787"/>
          </a:xfrm>
          <a:prstGeom prst="ellipse">
            <a:avLst/>
          </a:prstGeom>
          <a:noFill/>
          <a:ln w="76200">
            <a:gradFill>
              <a:gsLst>
                <a:gs pos="0">
                  <a:srgbClr val="FF0000"/>
                </a:gs>
                <a:gs pos="18000">
                  <a:srgbClr val="FFC000"/>
                </a:gs>
                <a:gs pos="39000">
                  <a:srgbClr val="FFFF00"/>
                </a:gs>
                <a:gs pos="97283">
                  <a:srgbClr val="7030A0"/>
                </a:gs>
                <a:gs pos="78000">
                  <a:schemeClr val="tx2">
                    <a:lumMod val="60000"/>
                    <a:lumOff val="40000"/>
                  </a:schemeClr>
                </a:gs>
                <a:gs pos="57000">
                  <a:srgbClr val="00B05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00E26E9-6EB3-447D-98C8-391D746C7E8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4329" t="16129" r="27191" b="26399"/>
          <a:stretch/>
        </p:blipFill>
        <p:spPr>
          <a:xfrm>
            <a:off x="3220547" y="3643541"/>
            <a:ext cx="2231215" cy="2168498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4CA5C239-2B36-4DC5-AB1B-2676AAC416BC}"/>
              </a:ext>
            </a:extLst>
          </p:cNvPr>
          <p:cNvSpPr/>
          <p:nvPr/>
        </p:nvSpPr>
        <p:spPr>
          <a:xfrm>
            <a:off x="2819400" y="3288711"/>
            <a:ext cx="2943217" cy="2900787"/>
          </a:xfrm>
          <a:prstGeom prst="ellipse">
            <a:avLst/>
          </a:prstGeom>
          <a:noFill/>
          <a:ln w="76200">
            <a:gradFill>
              <a:gsLst>
                <a:gs pos="0">
                  <a:srgbClr val="FF0000"/>
                </a:gs>
                <a:gs pos="18000">
                  <a:srgbClr val="FFC000"/>
                </a:gs>
                <a:gs pos="39000">
                  <a:srgbClr val="FFFF00"/>
                </a:gs>
                <a:gs pos="97283">
                  <a:srgbClr val="7030A0"/>
                </a:gs>
                <a:gs pos="78000">
                  <a:schemeClr val="tx2">
                    <a:lumMod val="60000"/>
                    <a:lumOff val="40000"/>
                  </a:schemeClr>
                </a:gs>
                <a:gs pos="57000">
                  <a:srgbClr val="00B05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B14A1B8-D83F-4636-8922-C06F28463D7A}"/>
              </a:ext>
            </a:extLst>
          </p:cNvPr>
          <p:cNvSpPr/>
          <p:nvPr/>
        </p:nvSpPr>
        <p:spPr>
          <a:xfrm>
            <a:off x="10820400" y="3260339"/>
            <a:ext cx="2943217" cy="2900787"/>
          </a:xfrm>
          <a:prstGeom prst="ellipse">
            <a:avLst/>
          </a:prstGeom>
          <a:noFill/>
          <a:ln w="76200">
            <a:gradFill>
              <a:gsLst>
                <a:gs pos="0">
                  <a:srgbClr val="FF0000"/>
                </a:gs>
                <a:gs pos="18000">
                  <a:srgbClr val="FFC000"/>
                </a:gs>
                <a:gs pos="39000">
                  <a:srgbClr val="FFFF00"/>
                </a:gs>
                <a:gs pos="97283">
                  <a:srgbClr val="7030A0"/>
                </a:gs>
                <a:gs pos="78000">
                  <a:schemeClr val="tx2">
                    <a:lumMod val="60000"/>
                    <a:lumOff val="40000"/>
                  </a:schemeClr>
                </a:gs>
                <a:gs pos="57000">
                  <a:srgbClr val="00B05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9EFD4AF-24FA-4786-A59C-D0E0711F10CC}"/>
              </a:ext>
            </a:extLst>
          </p:cNvPr>
          <p:cNvSpPr/>
          <p:nvPr/>
        </p:nvSpPr>
        <p:spPr>
          <a:xfrm>
            <a:off x="14642479" y="3288711"/>
            <a:ext cx="2943217" cy="2900787"/>
          </a:xfrm>
          <a:prstGeom prst="ellipse">
            <a:avLst/>
          </a:prstGeom>
          <a:noFill/>
          <a:ln w="76200">
            <a:gradFill>
              <a:gsLst>
                <a:gs pos="0">
                  <a:srgbClr val="FF0000"/>
                </a:gs>
                <a:gs pos="18000">
                  <a:srgbClr val="FFC000"/>
                </a:gs>
                <a:gs pos="39000">
                  <a:srgbClr val="FFFF00"/>
                </a:gs>
                <a:gs pos="97283">
                  <a:srgbClr val="7030A0"/>
                </a:gs>
                <a:gs pos="78000">
                  <a:schemeClr val="tx2">
                    <a:lumMod val="60000"/>
                    <a:lumOff val="40000"/>
                  </a:schemeClr>
                </a:gs>
                <a:gs pos="57000">
                  <a:srgbClr val="00B05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7D4702-F2C1-4866-992E-9FFE7828F9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62" b="90805" l="6757" r="95946">
                        <a14:foregroundMark x1="7297" y1="50575" x2="7297" y2="50575"/>
                        <a14:foregroundMark x1="90811" y1="50192" x2="90811" y2="50192"/>
                        <a14:foregroundMark x1="86216" y1="90805" x2="86216" y2="90805"/>
                        <a14:foregroundMark x1="95946" y1="50958" x2="95946" y2="50958"/>
                        <a14:foregroundMark x1="48919" y1="88889" x2="48919" y2="88889"/>
                        <a14:foregroundMark x1="20270" y1="13410" x2="20270" y2="13410"/>
                        <a14:foregroundMark x1="20541" y1="13027" x2="20541" y2="13027"/>
                        <a14:foregroundMark x1="81622" y1="11494" x2="81622" y2="11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9365" y="3853342"/>
            <a:ext cx="2686062" cy="18947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542342F-5FB8-4F0E-85B1-B00BB6600987}"/>
              </a:ext>
            </a:extLst>
          </p:cNvPr>
          <p:cNvSpPr txBox="1"/>
          <p:nvPr/>
        </p:nvSpPr>
        <p:spPr>
          <a:xfrm rot="345507">
            <a:off x="15189665" y="1687799"/>
            <a:ext cx="2579119" cy="14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6600" b="1" dirty="0">
                <a:latin typeface="나눔손글씨 고려글꼴" panose="02000503000000000000" pitchFamily="2" charset="-127"/>
                <a:ea typeface="나눔손글씨 고려글꼴" panose="02000503000000000000" pitchFamily="2" charset="-127"/>
              </a:rPr>
              <a:t>한유진</a:t>
            </a:r>
            <a:endParaRPr lang="en-US" altLang="ko-KR" sz="4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108783-D550-45E0-9B7B-0BEE9FD8A346}"/>
              </a:ext>
            </a:extLst>
          </p:cNvPr>
          <p:cNvSpPr txBox="1"/>
          <p:nvPr/>
        </p:nvSpPr>
        <p:spPr>
          <a:xfrm>
            <a:off x="11249017" y="1623777"/>
            <a:ext cx="2579119" cy="14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6600" b="1" dirty="0">
                <a:latin typeface="나눔손글씨 고려글꼴" panose="02000503000000000000" pitchFamily="2" charset="-127"/>
                <a:ea typeface="나눔손글씨 고려글꼴" panose="02000503000000000000" pitchFamily="2" charset="-127"/>
              </a:rPr>
              <a:t>최윤석</a:t>
            </a:r>
            <a:endParaRPr lang="en-US" altLang="ko-KR" sz="4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F5C231-339B-4BC2-ABB6-361ADE6AA446}"/>
              </a:ext>
            </a:extLst>
          </p:cNvPr>
          <p:cNvSpPr txBox="1"/>
          <p:nvPr/>
        </p:nvSpPr>
        <p:spPr>
          <a:xfrm rot="170951">
            <a:off x="7368366" y="1701497"/>
            <a:ext cx="2579119" cy="14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6600" b="1" dirty="0" err="1">
                <a:latin typeface="나눔손글씨 고려글꼴" panose="02000503000000000000" pitchFamily="2" charset="-127"/>
                <a:ea typeface="나눔손글씨 고려글꼴" panose="02000503000000000000" pitchFamily="2" charset="-127"/>
              </a:rPr>
              <a:t>송현근</a:t>
            </a:r>
            <a:endParaRPr lang="en-US" altLang="ko-KR" sz="4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BC3900-A180-4ED1-963F-59639EFC544B}"/>
              </a:ext>
            </a:extLst>
          </p:cNvPr>
          <p:cNvSpPr txBox="1"/>
          <p:nvPr/>
        </p:nvSpPr>
        <p:spPr>
          <a:xfrm>
            <a:off x="3136133" y="1681775"/>
            <a:ext cx="2579119" cy="14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6600" b="1" dirty="0">
                <a:latin typeface="나눔손글씨 고려글꼴" panose="02000503000000000000" pitchFamily="2" charset="-127"/>
                <a:ea typeface="나눔손글씨 고려글꼴" panose="02000503000000000000" pitchFamily="2" charset="-127"/>
              </a:rPr>
              <a:t>김예진</a:t>
            </a:r>
            <a:endParaRPr lang="en-US" altLang="ko-KR" sz="4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607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066768D-3F9A-49A5-9D98-DFF561B81531}"/>
              </a:ext>
            </a:extLst>
          </p:cNvPr>
          <p:cNvSpPr txBox="1"/>
          <p:nvPr/>
        </p:nvSpPr>
        <p:spPr>
          <a:xfrm>
            <a:off x="2454008" y="3448288"/>
            <a:ext cx="517618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39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239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24843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3E61190-8A74-406D-8278-81C99CA3AE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43" t="21283" r="33781" b="57731"/>
          <a:stretch/>
        </p:blipFill>
        <p:spPr>
          <a:xfrm rot="250944">
            <a:off x="2788465" y="2667633"/>
            <a:ext cx="1902771" cy="9316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70E7CE-574E-4BAB-A1AC-0A930EA060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43" t="42203" r="33781" b="34731"/>
          <a:stretch/>
        </p:blipFill>
        <p:spPr>
          <a:xfrm rot="250944">
            <a:off x="2622200" y="3563578"/>
            <a:ext cx="2077161" cy="7411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D834DB-7EF4-4CB5-97D2-9098322C88F6}"/>
              </a:ext>
            </a:extLst>
          </p:cNvPr>
          <p:cNvSpPr txBox="1"/>
          <p:nvPr/>
        </p:nvSpPr>
        <p:spPr>
          <a:xfrm>
            <a:off x="-1607746" y="9473357"/>
            <a:ext cx="15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newscat</a:t>
            </a:r>
            <a:endParaRPr lang="ko-KR" altLang="en-US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B5C8DA-67B7-4730-8AC0-A825269E34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99" t="20304" r="32008" b="33146"/>
          <a:stretch/>
        </p:blipFill>
        <p:spPr>
          <a:xfrm rot="21248135" flipH="1">
            <a:off x="-1436810" y="8775913"/>
            <a:ext cx="1044102" cy="8894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23742F-ECD4-4745-A05A-FEA149FAA253}"/>
              </a:ext>
            </a:extLst>
          </p:cNvPr>
          <p:cNvSpPr txBox="1"/>
          <p:nvPr/>
        </p:nvSpPr>
        <p:spPr>
          <a:xfrm>
            <a:off x="7247418" y="4836136"/>
            <a:ext cx="54779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6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소개</a:t>
            </a:r>
            <a:endParaRPr lang="ko-KR" altLang="en-US" sz="6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4CC96A-AE54-40F9-8DD1-62E1856E36A2}"/>
              </a:ext>
            </a:extLst>
          </p:cNvPr>
          <p:cNvSpPr txBox="1"/>
          <p:nvPr/>
        </p:nvSpPr>
        <p:spPr>
          <a:xfrm>
            <a:off x="12192000" y="4305300"/>
            <a:ext cx="6585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 제안 배경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FC0862-F579-4109-AEDF-6FBD4B8304C9}"/>
              </a:ext>
            </a:extLst>
          </p:cNvPr>
          <p:cNvSpPr txBox="1"/>
          <p:nvPr/>
        </p:nvSpPr>
        <p:spPr>
          <a:xfrm>
            <a:off x="12192000" y="4819104"/>
            <a:ext cx="6585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설명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273F83-55A4-4A90-9C8D-4700BC198261}"/>
              </a:ext>
            </a:extLst>
          </p:cNvPr>
          <p:cNvSpPr txBox="1"/>
          <p:nvPr/>
        </p:nvSpPr>
        <p:spPr>
          <a:xfrm>
            <a:off x="12192000" y="5384319"/>
            <a:ext cx="6585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기술 스택</a:t>
            </a:r>
          </a:p>
        </p:txBody>
      </p:sp>
    </p:spTree>
    <p:extLst>
      <p:ext uri="{BB962C8B-B14F-4D97-AF65-F5344CB8AC3E}">
        <p14:creationId xmlns:p14="http://schemas.microsoft.com/office/powerpoint/2010/main" val="3534866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7E5FDE4-06F4-4EFF-A7BE-E0C09E88F236}"/>
              </a:ext>
            </a:extLst>
          </p:cNvPr>
          <p:cNvSpPr/>
          <p:nvPr/>
        </p:nvSpPr>
        <p:spPr>
          <a:xfrm>
            <a:off x="9601200" y="7509692"/>
            <a:ext cx="8070936" cy="2166792"/>
          </a:xfrm>
          <a:prstGeom prst="roundRect">
            <a:avLst>
              <a:gd name="adj" fmla="val 875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853482" y="2356674"/>
            <a:ext cx="14975069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9400" y="639654"/>
            <a:ext cx="15059329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4001" y="608198"/>
            <a:ext cx="43148" cy="9271840"/>
            <a:chOff x="3768337" y="608198"/>
            <a:chExt cx="43148" cy="92718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846009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73883" y="3709258"/>
            <a:ext cx="2892527" cy="85552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8EAD031-BEE9-46DD-AAAE-5034CA355D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9" t="20304" r="32008" b="33146"/>
          <a:stretch/>
        </p:blipFill>
        <p:spPr>
          <a:xfrm flipH="1">
            <a:off x="-2332250" y="1404759"/>
            <a:ext cx="1653045" cy="14081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B3678E9-D7D1-44FA-A748-EBAAF0A77043}"/>
              </a:ext>
            </a:extLst>
          </p:cNvPr>
          <p:cNvSpPr txBox="1"/>
          <p:nvPr/>
        </p:nvSpPr>
        <p:spPr>
          <a:xfrm>
            <a:off x="615864" y="2408297"/>
            <a:ext cx="1200329" cy="6510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/>
            <a:r>
              <a:rPr lang="ko-KR" altLang="en-US" sz="6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11A91-765E-4D04-A227-D4789C5E2B41}"/>
              </a:ext>
            </a:extLst>
          </p:cNvPr>
          <p:cNvSpPr txBox="1"/>
          <p:nvPr/>
        </p:nvSpPr>
        <p:spPr>
          <a:xfrm>
            <a:off x="425484" y="857617"/>
            <a:ext cx="27952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8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endParaRPr lang="ko-KR" altLang="en-US" sz="88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4CF9BE-6CF5-46B6-B4A0-1917F659A64A}"/>
              </a:ext>
            </a:extLst>
          </p:cNvPr>
          <p:cNvSpPr txBox="1"/>
          <p:nvPr/>
        </p:nvSpPr>
        <p:spPr>
          <a:xfrm>
            <a:off x="451970" y="9606303"/>
            <a:ext cx="15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newscat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4C46391-61CC-4525-A9D3-C1CC67A4B58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99" t="20304" r="32008" b="33146"/>
          <a:stretch/>
        </p:blipFill>
        <p:spPr>
          <a:xfrm rot="21248135" flipH="1">
            <a:off x="622906" y="8908859"/>
            <a:ext cx="1044102" cy="8894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0CFF799-D109-40FA-83DD-ABA02E9D9F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5500" y="2989783"/>
            <a:ext cx="5667065" cy="42873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60427D-511E-430A-960C-0180B1116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" r="8479" b="17600"/>
          <a:stretch/>
        </p:blipFill>
        <p:spPr bwMode="auto">
          <a:xfrm>
            <a:off x="20421600" y="8293615"/>
            <a:ext cx="3890831" cy="211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C596CC2-9D60-40E8-AC11-100460D0E57F}"/>
              </a:ext>
            </a:extLst>
          </p:cNvPr>
          <p:cNvGrpSpPr/>
          <p:nvPr/>
        </p:nvGrpSpPr>
        <p:grpSpPr>
          <a:xfrm>
            <a:off x="2682007" y="7509691"/>
            <a:ext cx="6387254" cy="2096612"/>
            <a:chOff x="2741140" y="7514330"/>
            <a:chExt cx="6631460" cy="222605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CC49205-3FD9-41D0-8F03-909D67C23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213" t="46877" r="13919" b="12533"/>
            <a:stretch/>
          </p:blipFill>
          <p:spPr>
            <a:xfrm>
              <a:off x="2741805" y="7514330"/>
              <a:ext cx="6630795" cy="105816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6592D63-483E-4764-B2C8-FA2A0473C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0530" t="26712" r="20503" b="33417"/>
            <a:stretch/>
          </p:blipFill>
          <p:spPr>
            <a:xfrm>
              <a:off x="2741805" y="8420100"/>
              <a:ext cx="6630795" cy="8382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2E3B888-F8AA-4F05-B8D9-274D78D59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0722" t="34181" r="18348" b="30250"/>
            <a:stretch/>
          </p:blipFill>
          <p:spPr>
            <a:xfrm>
              <a:off x="2741140" y="9029700"/>
              <a:ext cx="6630795" cy="71068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AFD7E10-2131-4497-93EC-1AF3D53CE91D}"/>
              </a:ext>
            </a:extLst>
          </p:cNvPr>
          <p:cNvSpPr txBox="1"/>
          <p:nvPr/>
        </p:nvSpPr>
        <p:spPr>
          <a:xfrm>
            <a:off x="4464997" y="1185504"/>
            <a:ext cx="11301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편향적 추천 기사</a:t>
            </a:r>
            <a:r>
              <a:rPr lang="en-US" altLang="ko-KR" sz="5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5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조작되는 선호</a:t>
            </a:r>
            <a:endParaRPr lang="en-US" altLang="ko-KR" sz="5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08A5DC-2516-4E81-BD65-CF219F7E6AB5}"/>
              </a:ext>
            </a:extLst>
          </p:cNvPr>
          <p:cNvSpPr txBox="1"/>
          <p:nvPr/>
        </p:nvSpPr>
        <p:spPr>
          <a:xfrm>
            <a:off x="9705671" y="2798810"/>
            <a:ext cx="8201329" cy="4249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▶ 네이버 실시간 검색어 폐지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>
              <a:lnSpc>
                <a:spcPct val="170000"/>
              </a:lnSpc>
            </a:pPr>
            <a:r>
              <a:rPr lang="ko-KR" altLang="en-US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대중의 </a:t>
            </a:r>
            <a:r>
              <a:rPr lang="ko-KR" altLang="en-US" sz="27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공통적 관심사 및 이슈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7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어려움</a:t>
            </a:r>
            <a:endParaRPr lang="en-US" altLang="ko-KR" sz="2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▶ </a:t>
            </a:r>
            <a:r>
              <a:rPr lang="ko-KR" altLang="en-US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보수 성향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기사 혹은 언론사를 더 많이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노출하는 </a:t>
            </a:r>
            <a:endParaRPr lang="en-US" altLang="ko-KR" sz="2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포털들의 </a:t>
            </a:r>
            <a:r>
              <a:rPr lang="ko-KR" altLang="en-US" sz="27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편중된 편집 알고리즘</a:t>
            </a:r>
            <a:endParaRPr lang="en-US" altLang="ko-KR" sz="2700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▶ </a:t>
            </a:r>
            <a:r>
              <a:rPr lang="ko-KR" altLang="en-US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자극적인 뉴스 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기사 전면 노출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대형 언론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 위주의 뉴스 </a:t>
            </a:r>
            <a:endParaRPr lang="en-US" altLang="ko-KR" sz="2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구독 시스템으로 인지도 낮은 지역 매체 및 전문지 외면</a:t>
            </a:r>
            <a:endParaRPr lang="en-US" altLang="ko-KR" sz="2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66FD33-7DFB-46F3-B7A0-D718C127C247}"/>
              </a:ext>
            </a:extLst>
          </p:cNvPr>
          <p:cNvSpPr txBox="1"/>
          <p:nvPr/>
        </p:nvSpPr>
        <p:spPr>
          <a:xfrm>
            <a:off x="9677400" y="7505700"/>
            <a:ext cx="7833827" cy="1924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기업의 의도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편향 개입 없이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순수하게 사용자 선호만 고려하는 뉴스 추천 서비스 必 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8677D2-A470-423B-9951-2787F8999420}"/>
              </a:ext>
            </a:extLst>
          </p:cNvPr>
          <p:cNvSpPr txBox="1"/>
          <p:nvPr/>
        </p:nvSpPr>
        <p:spPr>
          <a:xfrm>
            <a:off x="2684864" y="9477072"/>
            <a:ext cx="4481665" cy="555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탐사보도 프로그램 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‘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스트레이트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634367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CC2A489-D45D-43E7-9E17-5C8CA8C109D2}"/>
              </a:ext>
            </a:extLst>
          </p:cNvPr>
          <p:cNvGrpSpPr/>
          <p:nvPr/>
        </p:nvGrpSpPr>
        <p:grpSpPr>
          <a:xfrm>
            <a:off x="3810000" y="2171700"/>
            <a:ext cx="12987892" cy="6707871"/>
            <a:chOff x="3538231" y="2408297"/>
            <a:chExt cx="12987892" cy="670787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473A7BD-C29E-4C15-B8EB-63FB3CC8A074}"/>
                </a:ext>
              </a:extLst>
            </p:cNvPr>
            <p:cNvGrpSpPr/>
            <p:nvPr/>
          </p:nvGrpSpPr>
          <p:grpSpPr>
            <a:xfrm>
              <a:off x="3538231" y="2510769"/>
              <a:ext cx="10292766" cy="6526930"/>
              <a:chOff x="2584375" y="1816171"/>
              <a:chExt cx="7626426" cy="4378584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8D6007B8-65CC-4352-8A1C-0BDC247FCA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0837" r="35818" b="14470"/>
              <a:stretch/>
            </p:blipFill>
            <p:spPr>
              <a:xfrm>
                <a:off x="2584375" y="1868811"/>
                <a:ext cx="6777311" cy="4325944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FB073D3-F754-434A-A499-5629CF3EC173}"/>
                  </a:ext>
                </a:extLst>
              </p:cNvPr>
              <p:cNvSpPr/>
              <p:nvPr/>
            </p:nvSpPr>
            <p:spPr>
              <a:xfrm>
                <a:off x="4888245" y="1816171"/>
                <a:ext cx="5322556" cy="1446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564F8B5-4F18-47AC-9561-42A9D94A3056}"/>
                </a:ext>
              </a:extLst>
            </p:cNvPr>
            <p:cNvGrpSpPr/>
            <p:nvPr/>
          </p:nvGrpSpPr>
          <p:grpSpPr>
            <a:xfrm>
              <a:off x="6647577" y="2408297"/>
              <a:ext cx="9878546" cy="6707871"/>
              <a:chOff x="4888245" y="1816171"/>
              <a:chExt cx="7319510" cy="4499968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63E08B5-EB94-42E7-9566-9312ABC86FF8}"/>
                  </a:ext>
                </a:extLst>
              </p:cNvPr>
              <p:cNvSpPr/>
              <p:nvPr/>
            </p:nvSpPr>
            <p:spPr>
              <a:xfrm>
                <a:off x="4888245" y="1816171"/>
                <a:ext cx="5322556" cy="1446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22BE6A76-3EEA-481A-A54D-BB9BA5FC2A6E}"/>
                  </a:ext>
                </a:extLst>
              </p:cNvPr>
              <p:cNvSpPr/>
              <p:nvPr/>
            </p:nvSpPr>
            <p:spPr>
              <a:xfrm>
                <a:off x="4888245" y="5269915"/>
                <a:ext cx="4333983" cy="10462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A77E8E04-4F32-4EED-B33F-DCE4ABD67F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1616" t="10837" r="4600" b="30523"/>
              <a:stretch/>
            </p:blipFill>
            <p:spPr>
              <a:xfrm>
                <a:off x="9696278" y="2214212"/>
                <a:ext cx="2511477" cy="339623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254001" y="608198"/>
            <a:ext cx="43148" cy="9271840"/>
            <a:chOff x="3768337" y="608198"/>
            <a:chExt cx="43148" cy="92718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846009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8199" y="8220649"/>
            <a:ext cx="2066312" cy="12451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B3678E9-D7D1-44FA-A748-EBAAF0A77043}"/>
              </a:ext>
            </a:extLst>
          </p:cNvPr>
          <p:cNvSpPr txBox="1"/>
          <p:nvPr/>
        </p:nvSpPr>
        <p:spPr>
          <a:xfrm>
            <a:off x="615864" y="2408297"/>
            <a:ext cx="1200329" cy="6510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/>
            <a:r>
              <a:rPr lang="ko-KR" altLang="en-US" sz="6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설명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11A91-765E-4D04-A227-D4789C5E2B41}"/>
              </a:ext>
            </a:extLst>
          </p:cNvPr>
          <p:cNvSpPr txBox="1"/>
          <p:nvPr/>
        </p:nvSpPr>
        <p:spPr>
          <a:xfrm>
            <a:off x="425484" y="857617"/>
            <a:ext cx="27952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8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endParaRPr lang="ko-KR" altLang="en-US" sz="88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4CF9BE-6CF5-46B6-B4A0-1917F659A64A}"/>
              </a:ext>
            </a:extLst>
          </p:cNvPr>
          <p:cNvSpPr txBox="1"/>
          <p:nvPr/>
        </p:nvSpPr>
        <p:spPr>
          <a:xfrm>
            <a:off x="451970" y="9606303"/>
            <a:ext cx="15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newscat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4C46391-61CC-4525-A9D3-C1CC67A4B5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99" t="20304" r="32008" b="33146"/>
          <a:stretch/>
        </p:blipFill>
        <p:spPr>
          <a:xfrm rot="21248135" flipH="1">
            <a:off x="622906" y="8908859"/>
            <a:ext cx="1044102" cy="8894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FD4C76-8582-480A-8E82-AA5D97CC41C9}"/>
              </a:ext>
            </a:extLst>
          </p:cNvPr>
          <p:cNvSpPr txBox="1"/>
          <p:nvPr/>
        </p:nvSpPr>
        <p:spPr>
          <a:xfrm>
            <a:off x="4572000" y="1193280"/>
            <a:ext cx="11585083" cy="1674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추천 알고리즘을 활용한</a:t>
            </a:r>
            <a:endParaRPr lang="en-US" altLang="ko-KR" sz="3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뉴스 콘텐츠 큐레이션 서비스</a:t>
            </a:r>
            <a:endParaRPr lang="en-US" altLang="ko-KR" sz="3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06287A-39BE-4321-B29B-5A42B5C71FB9}"/>
              </a:ext>
            </a:extLst>
          </p:cNvPr>
          <p:cNvSpPr txBox="1"/>
          <p:nvPr/>
        </p:nvSpPr>
        <p:spPr>
          <a:xfrm>
            <a:off x="5105400" y="9149773"/>
            <a:ext cx="10681179" cy="471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나만의 뉴스 콘텐츠 큐레이션 서비스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뉴스캣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(NEWSCAT)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803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3482" y="2356674"/>
            <a:ext cx="14975069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9400" y="639654"/>
            <a:ext cx="15059329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4001" y="608198"/>
            <a:ext cx="43148" cy="9271840"/>
            <a:chOff x="3768337" y="608198"/>
            <a:chExt cx="43148" cy="92718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846009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880D4E7-3D31-4135-8633-A33867C10A38}"/>
              </a:ext>
            </a:extLst>
          </p:cNvPr>
          <p:cNvSpPr txBox="1"/>
          <p:nvPr/>
        </p:nvSpPr>
        <p:spPr>
          <a:xfrm>
            <a:off x="8382000" y="5829300"/>
            <a:ext cx="9783001" cy="4087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Tx/>
              <a:buChar char="-"/>
            </a:pPr>
            <a:r>
              <a:rPr lang="ko-KR" altLang="en-US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일일 정기 뉴스 발행</a:t>
            </a:r>
            <a:r>
              <a:rPr lang="en-US" altLang="ko-KR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27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Daily Recommendation</a:t>
            </a:r>
            <a:r>
              <a:rPr lang="en-US" altLang="ko-KR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ko-KR" altLang="en-US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매일 </a:t>
            </a:r>
            <a:r>
              <a:rPr lang="en-US" altLang="ko-KR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28625" indent="-428625">
              <a:lnSpc>
                <a:spcPct val="150000"/>
              </a:lnSpc>
              <a:buFontTx/>
              <a:buChar char="-"/>
            </a:pPr>
            <a:r>
              <a:rPr lang="ko-KR" altLang="en-US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요청으로 추가적인 뉴스 </a:t>
            </a:r>
            <a:r>
              <a:rPr lang="en-US" altLang="ko-KR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set </a:t>
            </a:r>
            <a:r>
              <a:rPr lang="ko-KR" altLang="en-US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 추천 받을 수 있음</a:t>
            </a:r>
            <a:endParaRPr lang="en-US" altLang="ko-KR" sz="2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8625" indent="-428625">
              <a:lnSpc>
                <a:spcPct val="150000"/>
              </a:lnSpc>
              <a:buFontTx/>
              <a:buChar char="-"/>
            </a:pPr>
            <a:r>
              <a:rPr lang="ko-KR" altLang="en-US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추천 받은 뉴스 </a:t>
            </a:r>
            <a:r>
              <a:rPr lang="en-US" altLang="ko-KR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set</a:t>
            </a:r>
            <a:r>
              <a:rPr lang="ko-KR" altLang="en-US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 </a:t>
            </a:r>
            <a:r>
              <a:rPr lang="ko-KR" altLang="en-US" sz="27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시스템</a:t>
            </a:r>
            <a:r>
              <a:rPr lang="ko-KR" altLang="en-US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제공</a:t>
            </a:r>
            <a:r>
              <a:rPr lang="en-US" altLang="ko-KR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(Like, Dislike)</a:t>
            </a:r>
          </a:p>
          <a:p>
            <a:pPr marL="428625" indent="-428625">
              <a:lnSpc>
                <a:spcPct val="150000"/>
              </a:lnSpc>
              <a:buFontTx/>
              <a:buChar char="-"/>
            </a:pPr>
            <a:r>
              <a:rPr lang="ko-KR" altLang="en-US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</a:t>
            </a:r>
            <a:r>
              <a:rPr lang="en-US" altLang="ko-KR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카테고리 내 제공</a:t>
            </a:r>
            <a:r>
              <a:rPr lang="en-US" altLang="ko-KR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확장 예정</a:t>
            </a:r>
            <a:endParaRPr lang="en-US" altLang="ko-KR" sz="2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	: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정치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경제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사회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국제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스포츠</a:t>
            </a:r>
            <a:endParaRPr lang="en-US" altLang="ko-KR" sz="2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8625" indent="-428625">
              <a:lnSpc>
                <a:spcPct val="150000"/>
              </a:lnSpc>
              <a:buFontTx/>
              <a:buChar char="-"/>
            </a:pPr>
            <a:r>
              <a:rPr lang="ko-KR" altLang="en-US" sz="27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해시태그</a:t>
            </a:r>
            <a:r>
              <a:rPr lang="ko-KR" altLang="en-US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설정하여 세부 관심 항목 입력 받을 예정</a:t>
            </a:r>
            <a:endParaRPr lang="en-US" altLang="ko-KR" sz="2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	ex) #CBDC #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비트코인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#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부동산</a:t>
            </a:r>
            <a:endParaRPr lang="en-US" altLang="ko-KR" sz="2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DC6A25-1111-4B51-9578-6EAC921DC7F2}"/>
              </a:ext>
            </a:extLst>
          </p:cNvPr>
          <p:cNvSpPr txBox="1"/>
          <p:nvPr/>
        </p:nvSpPr>
        <p:spPr>
          <a:xfrm>
            <a:off x="4267200" y="1028700"/>
            <a:ext cx="11585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챗봇</a:t>
            </a:r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형식의 구독형</a:t>
            </a:r>
            <a:endParaRPr lang="en-US" altLang="ko-KR" sz="3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뉴스 콘텐츠 큐레이션 서비스</a:t>
            </a:r>
            <a:endParaRPr lang="en-US" altLang="ko-KR" sz="3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3678E9-D7D1-44FA-A748-EBAAF0A77043}"/>
              </a:ext>
            </a:extLst>
          </p:cNvPr>
          <p:cNvSpPr txBox="1"/>
          <p:nvPr/>
        </p:nvSpPr>
        <p:spPr>
          <a:xfrm>
            <a:off x="615864" y="2408297"/>
            <a:ext cx="1200329" cy="6510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/>
            <a:r>
              <a:rPr lang="ko-KR" altLang="en-US" sz="6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설명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E50141-260B-46FC-8B0D-F51B3B20DD6D}"/>
              </a:ext>
            </a:extLst>
          </p:cNvPr>
          <p:cNvSpPr txBox="1"/>
          <p:nvPr/>
        </p:nvSpPr>
        <p:spPr>
          <a:xfrm>
            <a:off x="425484" y="857617"/>
            <a:ext cx="27952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8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endParaRPr lang="ko-KR" altLang="en-US" sz="88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8E0801-B930-4671-8ED7-1B60B7E766AC}"/>
              </a:ext>
            </a:extLst>
          </p:cNvPr>
          <p:cNvSpPr txBox="1"/>
          <p:nvPr/>
        </p:nvSpPr>
        <p:spPr>
          <a:xfrm>
            <a:off x="451970" y="9606303"/>
            <a:ext cx="15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newscat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439A819-8D44-450A-8020-FCCEE72301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99" t="20304" r="32008" b="33146"/>
          <a:stretch/>
        </p:blipFill>
        <p:spPr>
          <a:xfrm rot="21248135" flipH="1">
            <a:off x="622906" y="8908859"/>
            <a:ext cx="1044102" cy="8894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FC89B2A-E5D0-4E2F-9363-4C41BB0BBD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2845" y="2878363"/>
            <a:ext cx="4227940" cy="6910365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A63E3887-DA63-4DB8-907E-F7A098FF3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092394"/>
              </p:ext>
            </p:extLst>
          </p:nvPr>
        </p:nvGraphicFramePr>
        <p:xfrm>
          <a:off x="7911740" y="3073835"/>
          <a:ext cx="9684718" cy="25268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2359">
                  <a:extLst>
                    <a:ext uri="{9D8B030D-6E8A-4147-A177-3AD203B41FA5}">
                      <a16:colId xmlns:a16="http://schemas.microsoft.com/office/drawing/2014/main" val="3207247907"/>
                    </a:ext>
                  </a:extLst>
                </a:gridCol>
                <a:gridCol w="4842359">
                  <a:extLst>
                    <a:ext uri="{9D8B030D-6E8A-4147-A177-3AD203B41FA5}">
                      <a16:colId xmlns:a16="http://schemas.microsoft.com/office/drawing/2014/main" val="4198552851"/>
                    </a:ext>
                  </a:extLst>
                </a:gridCol>
              </a:tblGrid>
              <a:tr h="842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뉴스캣</a:t>
                      </a:r>
                      <a:endParaRPr lang="ko-KR" altLang="en-US" sz="2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012599"/>
                  </a:ext>
                </a:extLst>
              </a:tr>
              <a:tr h="842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단순 뉴스 </a:t>
                      </a:r>
                      <a:r>
                        <a:rPr lang="ko-KR" altLang="en-US" sz="240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클립핑</a:t>
                      </a:r>
                      <a:endParaRPr lang="ko-KR" altLang="en-US" sz="24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rgbClr val="FF0000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추천 알고리즘</a:t>
                      </a:r>
                      <a:r>
                        <a:rPr lang="ko-KR" altLang="en-US" sz="24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을</a:t>
                      </a:r>
                      <a:r>
                        <a:rPr lang="en-US" altLang="ko-KR" sz="24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</a:t>
                      </a:r>
                      <a:r>
                        <a:rPr lang="ko-KR" altLang="en-US" sz="24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바탕으로 한</a:t>
                      </a:r>
                      <a:endParaRPr lang="en-US" altLang="ko-KR" sz="24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선호 기사 학습 고도화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0144272"/>
                  </a:ext>
                </a:extLst>
              </a:tr>
              <a:tr h="842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개인을</a:t>
                      </a:r>
                      <a:r>
                        <a:rPr lang="ko-KR" altLang="en-US" sz="24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구분하지 않는 일괄적 발행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해시태그 설정 등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유저 선호 세부적으로 조절</a:t>
                      </a:r>
                      <a:r>
                        <a:rPr lang="en-US" altLang="ko-KR" sz="24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</a:t>
                      </a:r>
                      <a:r>
                        <a:rPr lang="ko-KR" altLang="en-US" sz="24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가능한 커스터마이징 서비스</a:t>
                      </a:r>
                      <a:endParaRPr lang="en-US" altLang="ko-KR" sz="24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093876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13F7B707-51A6-46BC-AFD5-CC2EB48B864E}"/>
              </a:ext>
            </a:extLst>
          </p:cNvPr>
          <p:cNvSpPr txBox="1"/>
          <p:nvPr/>
        </p:nvSpPr>
        <p:spPr>
          <a:xfrm>
            <a:off x="11951422" y="3264069"/>
            <a:ext cx="1037065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2254001" y="608198"/>
            <a:ext cx="43148" cy="9271840"/>
            <a:chOff x="3768337" y="608198"/>
            <a:chExt cx="43148" cy="92718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846009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B3678E9-D7D1-44FA-A748-EBAAF0A77043}"/>
              </a:ext>
            </a:extLst>
          </p:cNvPr>
          <p:cNvSpPr txBox="1"/>
          <p:nvPr/>
        </p:nvSpPr>
        <p:spPr>
          <a:xfrm>
            <a:off x="615864" y="2408297"/>
            <a:ext cx="1200329" cy="6510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/>
            <a:r>
              <a:rPr lang="ko-KR" altLang="en-US" sz="6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기술 스택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11A91-765E-4D04-A227-D4789C5E2B41}"/>
              </a:ext>
            </a:extLst>
          </p:cNvPr>
          <p:cNvSpPr txBox="1"/>
          <p:nvPr/>
        </p:nvSpPr>
        <p:spPr>
          <a:xfrm>
            <a:off x="425484" y="857617"/>
            <a:ext cx="27952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8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endParaRPr lang="ko-KR" altLang="en-US" sz="88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4CF9BE-6CF5-46B6-B4A0-1917F659A64A}"/>
              </a:ext>
            </a:extLst>
          </p:cNvPr>
          <p:cNvSpPr txBox="1"/>
          <p:nvPr/>
        </p:nvSpPr>
        <p:spPr>
          <a:xfrm>
            <a:off x="451970" y="9606303"/>
            <a:ext cx="15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newscat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4C46391-61CC-4525-A9D3-C1CC67A4B5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99" t="20304" r="32008" b="33146"/>
          <a:stretch/>
        </p:blipFill>
        <p:spPr>
          <a:xfrm rot="21248135" flipH="1">
            <a:off x="622906" y="8908859"/>
            <a:ext cx="1044102" cy="889420"/>
          </a:xfrm>
          <a:prstGeom prst="rect">
            <a:avLst/>
          </a:prstGeom>
        </p:spPr>
      </p:pic>
      <p:grpSp>
        <p:nvGrpSpPr>
          <p:cNvPr id="999" name="그룹 998">
            <a:extLst>
              <a:ext uri="{FF2B5EF4-FFF2-40B4-BE49-F238E27FC236}">
                <a16:creationId xmlns:a16="http://schemas.microsoft.com/office/drawing/2014/main" id="{31263D1F-C8E9-40F1-B5BF-46767F04BD5E}"/>
              </a:ext>
            </a:extLst>
          </p:cNvPr>
          <p:cNvGrpSpPr/>
          <p:nvPr/>
        </p:nvGrpSpPr>
        <p:grpSpPr>
          <a:xfrm>
            <a:off x="3541630" y="1352756"/>
            <a:ext cx="14771770" cy="8286544"/>
            <a:chOff x="2998124" y="1188213"/>
            <a:chExt cx="14771770" cy="8286544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9FCED7F7-5468-4D66-B5ED-9087212DFCAA}"/>
                </a:ext>
              </a:extLst>
            </p:cNvPr>
            <p:cNvCxnSpPr>
              <a:cxnSpLocks/>
            </p:cNvCxnSpPr>
            <p:nvPr/>
          </p:nvCxnSpPr>
          <p:spPr>
            <a:xfrm>
              <a:off x="7110582" y="3131751"/>
              <a:ext cx="4066835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A6373C9-D736-4663-BF50-AD061C0AB429}"/>
                </a:ext>
              </a:extLst>
            </p:cNvPr>
            <p:cNvSpPr txBox="1"/>
            <p:nvPr/>
          </p:nvSpPr>
          <p:spPr>
            <a:xfrm>
              <a:off x="7215039" y="4010216"/>
              <a:ext cx="4152412" cy="1322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②유저 정보</a:t>
              </a:r>
              <a:r>
                <a:rPr lang="en-US" altLang="ko-KR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유저 뉴스</a:t>
              </a:r>
              <a:endPara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구독 로그 전송</a:t>
              </a:r>
              <a:endPara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6F2B37A-B66A-4FF6-819A-ECDFD38B2DD1}"/>
                </a:ext>
              </a:extLst>
            </p:cNvPr>
            <p:cNvSpPr txBox="1"/>
            <p:nvPr/>
          </p:nvSpPr>
          <p:spPr>
            <a:xfrm>
              <a:off x="7059990" y="1951721"/>
              <a:ext cx="4152412" cy="676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④뉴스 추천 내역 전송</a:t>
              </a:r>
              <a:endPara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13DAE9B-CE9F-40EB-8629-AAC751029E48}"/>
                </a:ext>
              </a:extLst>
            </p:cNvPr>
            <p:cNvSpPr txBox="1"/>
            <p:nvPr/>
          </p:nvSpPr>
          <p:spPr>
            <a:xfrm>
              <a:off x="10710504" y="5182381"/>
              <a:ext cx="4152412" cy="1322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①</a:t>
              </a:r>
              <a:endPara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유저 정보 전송</a:t>
              </a:r>
              <a:endPara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E60A46A-3833-49C8-96CB-D52B3D5A208D}"/>
                </a:ext>
              </a:extLst>
            </p:cNvPr>
            <p:cNvSpPr txBox="1"/>
            <p:nvPr/>
          </p:nvSpPr>
          <p:spPr>
            <a:xfrm>
              <a:off x="15025387" y="4513578"/>
              <a:ext cx="2744507" cy="2615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⑤</a:t>
              </a:r>
              <a:endPara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개인 맞춤형</a:t>
              </a:r>
              <a:endPara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뉴스 추천</a:t>
              </a:r>
              <a:endPara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내역 전송</a:t>
              </a:r>
              <a:endPara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53EB5DAF-624A-409E-85A7-AA3692A2E7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60153" y="5105400"/>
              <a:ext cx="0" cy="183929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C09BB0D3-8DBE-41F0-A07C-A29B3384D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4558" y="3817208"/>
              <a:ext cx="4102859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0" name="그룹 979">
              <a:extLst>
                <a:ext uri="{FF2B5EF4-FFF2-40B4-BE49-F238E27FC236}">
                  <a16:creationId xmlns:a16="http://schemas.microsoft.com/office/drawing/2014/main" id="{B3ABCD96-03B2-457B-92EF-1E812294F809}"/>
                </a:ext>
              </a:extLst>
            </p:cNvPr>
            <p:cNvGrpSpPr/>
            <p:nvPr/>
          </p:nvGrpSpPr>
          <p:grpSpPr>
            <a:xfrm>
              <a:off x="8331956" y="6681923"/>
              <a:ext cx="7206730" cy="2792834"/>
              <a:chOff x="9329504" y="6556488"/>
              <a:chExt cx="7803839" cy="302423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300355" y="6832540"/>
                <a:ext cx="2753050" cy="855522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259407" y="8197047"/>
                <a:ext cx="2066312" cy="1245182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469DBF7D-A3A8-4AFA-9AB9-44E7FD1944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72192" t="75426" r="9336" b="11602"/>
              <a:stretch/>
            </p:blipFill>
            <p:spPr>
              <a:xfrm>
                <a:off x="13521172" y="7880936"/>
                <a:ext cx="3256562" cy="1286508"/>
              </a:xfrm>
              <a:prstGeom prst="rect">
                <a:avLst/>
              </a:prstGeom>
            </p:spPr>
          </p:pic>
          <p:pic>
            <p:nvPicPr>
              <p:cNvPr id="1030" name="Picture 6" descr="Projects">
                <a:extLst>
                  <a:ext uri="{FF2B5EF4-FFF2-40B4-BE49-F238E27FC236}">
                    <a16:creationId xmlns:a16="http://schemas.microsoft.com/office/drawing/2014/main" id="{C65D1B9F-0B25-4F6C-8065-386ECF1DD6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9534" y="7776290"/>
                <a:ext cx="1238057" cy="12380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982EA4-993E-4ADF-9EFF-3CFEB58272FD}"/>
                  </a:ext>
                </a:extLst>
              </p:cNvPr>
              <p:cNvSpPr txBox="1"/>
              <p:nvPr/>
            </p:nvSpPr>
            <p:spPr>
              <a:xfrm>
                <a:off x="11038933" y="7835532"/>
                <a:ext cx="2109726" cy="1232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TELEGRAM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BOT API</a:t>
                </a: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BDB40178-812C-4A41-BF66-49547A92ECB9}"/>
                  </a:ext>
                </a:extLst>
              </p:cNvPr>
              <p:cNvSpPr/>
              <p:nvPr/>
            </p:nvSpPr>
            <p:spPr>
              <a:xfrm>
                <a:off x="9329504" y="7166127"/>
                <a:ext cx="7803839" cy="2414593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350804-A838-4CD0-A6FB-C4C3C31495AA}"/>
                  </a:ext>
                </a:extLst>
              </p:cNvPr>
              <p:cNvSpPr txBox="1"/>
              <p:nvPr/>
            </p:nvSpPr>
            <p:spPr>
              <a:xfrm>
                <a:off x="11955488" y="6556488"/>
                <a:ext cx="2887850" cy="9268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4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CHATBOT</a:t>
                </a:r>
              </a:p>
            </p:txBody>
          </p:sp>
        </p:grpSp>
        <p:grpSp>
          <p:nvGrpSpPr>
            <p:cNvPr id="990" name="그룹 989">
              <a:extLst>
                <a:ext uri="{FF2B5EF4-FFF2-40B4-BE49-F238E27FC236}">
                  <a16:creationId xmlns:a16="http://schemas.microsoft.com/office/drawing/2014/main" id="{CCD6EC3B-A57D-4DAB-8880-8758E465DF28}"/>
                </a:ext>
              </a:extLst>
            </p:cNvPr>
            <p:cNvGrpSpPr/>
            <p:nvPr/>
          </p:nvGrpSpPr>
          <p:grpSpPr>
            <a:xfrm>
              <a:off x="11710817" y="1188213"/>
              <a:ext cx="3580958" cy="3658343"/>
              <a:chOff x="11901235" y="846144"/>
              <a:chExt cx="3580958" cy="365834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860191" y="2185146"/>
                <a:ext cx="2605141" cy="770522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E9EE806F-F7CC-43AE-8CD9-2278095F3E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71097" t="9893" r="21082" b="71891"/>
              <a:stretch/>
            </p:blipFill>
            <p:spPr>
              <a:xfrm>
                <a:off x="13490386" y="1933214"/>
                <a:ext cx="1063814" cy="1393732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10E6C984-7E9F-44E4-A135-C55A38A2CC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84380" t="11471" r="5345" b="71891"/>
              <a:stretch/>
            </p:blipFill>
            <p:spPr>
              <a:xfrm>
                <a:off x="12039600" y="2257773"/>
                <a:ext cx="1530136" cy="1393732"/>
              </a:xfrm>
              <a:prstGeom prst="rect">
                <a:avLst/>
              </a:prstGeom>
            </p:spPr>
          </p:pic>
          <p:sp>
            <p:nvSpPr>
              <p:cNvPr id="2" name="AutoShape 4" descr="Projects">
                <a:extLst>
                  <a:ext uri="{FF2B5EF4-FFF2-40B4-BE49-F238E27FC236}">
                    <a16:creationId xmlns:a16="http://schemas.microsoft.com/office/drawing/2014/main" id="{C959A50F-F7A7-459F-8B71-BCE2421D43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4359654" y="4229970"/>
                <a:ext cx="274517" cy="274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pic>
            <p:nvPicPr>
              <p:cNvPr id="1032" name="Picture 8" descr="MySQL InnoDB History란?">
                <a:extLst>
                  <a:ext uri="{FF2B5EF4-FFF2-40B4-BE49-F238E27FC236}">
                    <a16:creationId xmlns:a16="http://schemas.microsoft.com/office/drawing/2014/main" id="{86074D38-2C9D-4BD4-9ECB-805BEB8911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58800" y="3108403"/>
                <a:ext cx="2018047" cy="10444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사각형: 둥근 모서리 86">
                <a:extLst>
                  <a:ext uri="{FF2B5EF4-FFF2-40B4-BE49-F238E27FC236}">
                    <a16:creationId xmlns:a16="http://schemas.microsoft.com/office/drawing/2014/main" id="{BD31ECD6-8674-4AC8-B0EC-AABEA76C5D82}"/>
                  </a:ext>
                </a:extLst>
              </p:cNvPr>
              <p:cNvSpPr/>
              <p:nvPr/>
            </p:nvSpPr>
            <p:spPr>
              <a:xfrm>
                <a:off x="11901235" y="1676537"/>
                <a:ext cx="3580958" cy="271713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C83E7E-53BC-411A-9F5C-FA843FDE226E}"/>
                  </a:ext>
                </a:extLst>
              </p:cNvPr>
              <p:cNvSpPr txBox="1"/>
              <p:nvPr/>
            </p:nvSpPr>
            <p:spPr>
              <a:xfrm>
                <a:off x="12341366" y="846144"/>
                <a:ext cx="2600927" cy="9268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4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Server</a:t>
                </a:r>
              </a:p>
            </p:txBody>
          </p:sp>
        </p:grpSp>
        <p:grpSp>
          <p:nvGrpSpPr>
            <p:cNvPr id="979" name="그룹 978">
              <a:extLst>
                <a:ext uri="{FF2B5EF4-FFF2-40B4-BE49-F238E27FC236}">
                  <a16:creationId xmlns:a16="http://schemas.microsoft.com/office/drawing/2014/main" id="{4517EDB6-A94D-4AF9-9B6E-B73335F198E9}"/>
                </a:ext>
              </a:extLst>
            </p:cNvPr>
            <p:cNvGrpSpPr/>
            <p:nvPr/>
          </p:nvGrpSpPr>
          <p:grpSpPr>
            <a:xfrm>
              <a:off x="2998124" y="2257773"/>
              <a:ext cx="3701020" cy="6261047"/>
              <a:chOff x="2819400" y="1788511"/>
              <a:chExt cx="4171182" cy="7056424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38A4461-211A-4AD8-9CBF-8E4A290A7E43}"/>
                  </a:ext>
                </a:extLst>
              </p:cNvPr>
              <p:cNvSpPr txBox="1"/>
              <p:nvPr/>
            </p:nvSpPr>
            <p:spPr>
              <a:xfrm>
                <a:off x="2819400" y="8117348"/>
                <a:ext cx="4171182" cy="727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③콘텐츠 기반 추천</a:t>
                </a:r>
                <a:endParaRPr lang="en-US" altLang="ko-KR" sz="2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22" name="Picture 2" descr="Table Column sort">
                <a:extLst>
                  <a:ext uri="{FF2B5EF4-FFF2-40B4-BE49-F238E27FC236}">
                    <a16:creationId xmlns:a16="http://schemas.microsoft.com/office/drawing/2014/main" id="{315CD938-A8E7-40B8-8001-0859E927D2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1722" y="3866908"/>
                <a:ext cx="3582175" cy="13612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1D06B8A5-CF79-44AA-A94B-931169C00C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72192" t="75426" r="9336" b="11602"/>
              <a:stretch/>
            </p:blipFill>
            <p:spPr>
              <a:xfrm>
                <a:off x="3292339" y="2669491"/>
                <a:ext cx="3256562" cy="1286508"/>
              </a:xfrm>
              <a:prstGeom prst="rect">
                <a:avLst/>
              </a:prstGeom>
            </p:spPr>
          </p:pic>
          <p:pic>
            <p:nvPicPr>
              <p:cNvPr id="1036" name="Picture 12" descr="Web] BeautifulSoup의 기초 함수와 트리구조 - yg&amp;#39;s blog">
                <a:extLst>
                  <a:ext uri="{FF2B5EF4-FFF2-40B4-BE49-F238E27FC236}">
                    <a16:creationId xmlns:a16="http://schemas.microsoft.com/office/drawing/2014/main" id="{822134B9-88F6-41DC-9BE3-2BFB804FA5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67" t="47457" r="6560" b="9044"/>
              <a:stretch/>
            </p:blipFill>
            <p:spPr bwMode="auto">
              <a:xfrm>
                <a:off x="3389971" y="6774686"/>
                <a:ext cx="3167965" cy="10711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sklearn 설치방법">
                <a:extLst>
                  <a:ext uri="{FF2B5EF4-FFF2-40B4-BE49-F238E27FC236}">
                    <a16:creationId xmlns:a16="http://schemas.microsoft.com/office/drawing/2014/main" id="{26B9F06A-DC59-4D64-A317-081D181A27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3683" y="5251990"/>
                <a:ext cx="2053704" cy="11055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윈도우OS에 한국어 형태소 분석기 KoNLPy 설치 및 오류 해결">
                <a:extLst>
                  <a:ext uri="{FF2B5EF4-FFF2-40B4-BE49-F238E27FC236}">
                    <a16:creationId xmlns:a16="http://schemas.microsoft.com/office/drawing/2014/main" id="{14C66553-F7ED-4F07-AA28-B577A71B7E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76" t="7648" r="25795" b="10642"/>
              <a:stretch/>
            </p:blipFill>
            <p:spPr bwMode="auto">
              <a:xfrm>
                <a:off x="3085171" y="5343866"/>
                <a:ext cx="1286187" cy="16135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2B94EECE-BDF5-4799-8143-1C1385286E35}"/>
                  </a:ext>
                </a:extLst>
              </p:cNvPr>
              <p:cNvSpPr/>
              <p:nvPr/>
            </p:nvSpPr>
            <p:spPr>
              <a:xfrm>
                <a:off x="2819400" y="2317402"/>
                <a:ext cx="4150313" cy="572169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4950AC-DE5D-4915-82F0-96A64874AEFF}"/>
                  </a:ext>
                </a:extLst>
              </p:cNvPr>
              <p:cNvSpPr txBox="1"/>
              <p:nvPr/>
            </p:nvSpPr>
            <p:spPr>
              <a:xfrm>
                <a:off x="3460724" y="1788511"/>
                <a:ext cx="2887850" cy="9268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4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ML</a:t>
                </a:r>
              </a:p>
            </p:txBody>
          </p:sp>
        </p:grp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479D3DB-2C77-430A-A30F-6BA58C493E88}"/>
              </a:ext>
            </a:extLst>
          </p:cNvPr>
          <p:cNvCxnSpPr>
            <a:cxnSpLocks/>
          </p:cNvCxnSpPr>
          <p:nvPr/>
        </p:nvCxnSpPr>
        <p:spPr>
          <a:xfrm>
            <a:off x="15467311" y="5308624"/>
            <a:ext cx="0" cy="1815179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0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1504</Words>
  <Application>Microsoft Office PowerPoint</Application>
  <PresentationFormat>사용자 지정</PresentationFormat>
  <Paragraphs>301</Paragraphs>
  <Slides>24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9" baseType="lpstr">
      <vt:lpstr>Malgun Gothic</vt:lpstr>
      <vt:lpstr>나눔스퀘어 ExtraBold</vt:lpstr>
      <vt:lpstr>휴먼둥근헤드라인</vt:lpstr>
      <vt:lpstr>나눔스퀘어 Bold</vt:lpstr>
      <vt:lpstr>Calibri</vt:lpstr>
      <vt:lpstr>나눔손글씨 펜</vt:lpstr>
      <vt:lpstr>Apple SD Gothic Neo</vt:lpstr>
      <vt:lpstr>나눔스퀘어_ac ExtraBold</vt:lpstr>
      <vt:lpstr>나눔손글씨 고려글꼴</vt:lpstr>
      <vt:lpstr>나눔스퀘어_ac Light</vt:lpstr>
      <vt:lpstr>나눔스퀘어</vt:lpstr>
      <vt:lpstr>Malgun Gothic</vt:lpstr>
      <vt:lpstr>나눔스퀘어_ac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HAN YOUJIN</cp:lastModifiedBy>
  <cp:revision>485</cp:revision>
  <dcterms:created xsi:type="dcterms:W3CDTF">2021-07-27T15:04:51Z</dcterms:created>
  <dcterms:modified xsi:type="dcterms:W3CDTF">2021-07-28T05:02:59Z</dcterms:modified>
</cp:coreProperties>
</file>